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Proxima Nova"/>
      <p:regular r:id="rId29"/>
      <p:bold r:id="rId30"/>
      <p:italic r:id="rId31"/>
      <p:boldItalic r:id="rId32"/>
    </p:embeddedFont>
    <p:embeddedFont>
      <p:font typeface="Alfa Slab One"/>
      <p:regular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roximaNova-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roximaNova-italic.fntdata"/><Relationship Id="rId30" Type="http://schemas.openxmlformats.org/officeDocument/2006/relationships/font" Target="fonts/ProximaNova-bold.fntdata"/><Relationship Id="rId11" Type="http://schemas.openxmlformats.org/officeDocument/2006/relationships/slide" Target="slides/slide6.xml"/><Relationship Id="rId33" Type="http://schemas.openxmlformats.org/officeDocument/2006/relationships/font" Target="fonts/AlfaSlabOne-regular.fntdata"/><Relationship Id="rId10" Type="http://schemas.openxmlformats.org/officeDocument/2006/relationships/slide" Target="slides/slide5.xml"/><Relationship Id="rId32" Type="http://schemas.openxmlformats.org/officeDocument/2006/relationships/font" Target="fonts/ProximaNova-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sl.org/elections-and-campaigns/preregistration-for-young-voters" TargetMode="External"/><Relationship Id="rId3" Type="http://schemas.openxmlformats.org/officeDocument/2006/relationships/hyperlink" Target="https://www.vote.org/voter-registration-deadlines/?gad_source=1&amp;gclid=CjwKCAjw8fu1BhBsEiwAwDrsjCWI0iRoZMiQSTNFXp1q_fVztQ5uD_3rIE2UrRywNhWosJqLZGvZIRoCPyAQAvD_BwE"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clu.org/cases/grimm-v-gloucester-county-school-board"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eaufortlifestyle.com/2024/05/01/daylo/" TargetMode="External"/><Relationship Id="rId3" Type="http://schemas.openxmlformats.org/officeDocument/2006/relationships/hyperlink" Target="https://www.getreadystayready.info/pro-literacy-youth"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JNaw_ZPsg7E"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ntherantiracistunion.com/index.html" TargetMode="External"/><Relationship Id="rId3" Type="http://schemas.openxmlformats.org/officeDocument/2006/relationships/hyperlink" Target="https://bookriot.com/central-york-high-schoolers-protest-book-bans/"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ntherantiracistunion.com/index.html" TargetMode="External"/><Relationship Id="rId3" Type="http://schemas.openxmlformats.org/officeDocument/2006/relationships/hyperlink" Target="https://bookriot.com/central-york-high-schoolers-protest-book-bans/"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ailyprogress.com/opinion/column/hanover-hypocrisy-book-censorship-girl-scout/article_32bb48ca-6b94-5267-bcb0-c05573c7b64e.html" TargetMode="External"/><Relationship Id="rId3" Type="http://schemas.openxmlformats.org/officeDocument/2006/relationships/hyperlink" Target="https://www.wtvr.com/news/local-news/kate-lindley-girl-scouts-apr-25-2024" TargetMode="External"/><Relationship Id="rId4" Type="http://schemas.openxmlformats.org/officeDocument/2006/relationships/hyperlink" Target="https://www.ala.org/news/2024/06/freedom-read-foundation-awards-citation-honoring-girl-scout-kate-lindley" TargetMode="External"/><Relationship Id="rId5" Type="http://schemas.openxmlformats.org/officeDocument/2006/relationships/hyperlink" Target="https://dailyprogress.com/opinion/column/hanover-hypocrisy-book-censorship-girl-scout/article_32bb48ca-6b94-5267-bcb0-c05573c7b64e.html"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ookriot.com/annabelle-jenkins-west-ada-graduation/"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h.gov/youth-topics/civic-engagement-and-volunteering" TargetMode="External"/><Relationship Id="rId3" Type="http://schemas.openxmlformats.org/officeDocument/2006/relationships/hyperlink" Target="https://www.youtube.com/watch?v=m-sPZlCpxfY"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uwstout.edu/life-stout/student-orgs-find-your-one/civic-engagement"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ivicengagement.illinoisstate.edu/faculty-staff/engagement-types/"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edium.com/una-nca-snapshots/emerging-leaders-respond-advocacy-in-action-2a6e5249bd42" TargetMode="External"/><Relationship Id="rId3" Type="http://schemas.openxmlformats.org/officeDocument/2006/relationships/hyperlink" Target="https://www.communitycommons.org/collections/An-Introduction-to-Advocacy-as-a-Change-Strategy-for-Nonprofit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f814dbabeb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f814dbabeb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great way to distinguish between ambassador and advocate with the freedom to read: advocates believe in the freedom to read, but it might not necessarily be something that impacts them personally. Ambassadors for the freedom to read believe in and it also *directly* impacts them in some capacity. When you’re an ambassador for the freedom to read it’s because you have seen and experienced the consequences as part of the group targeted.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Ultimately, the distinction isn’t huge, but that’s why an ambassador program like this one exists. It’s a reminder of how you as young people are directly impacted by decisions over what you can and cannot access in school and public libraries.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All three of the “A” terms here are used interchangeably, though they are different. You can choose the label that feels best for you, of course. Collectively in the next slide, all three terms will be called the 3 As.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f814dbabeb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f814dbabeb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f814dbabeb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f814dbabeb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Facilitator: Consider including a slide with specifics about your own state laws and policies related to voting. Where and how can young people preregister or register? How far in advance is registration required or can it be done day of?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Info on preregistration for young voters: </a:t>
            </a:r>
            <a:r>
              <a:rPr lang="en" u="sng">
                <a:solidFill>
                  <a:schemeClr val="hlink"/>
                </a:solidFill>
                <a:hlinkClick r:id="rId2"/>
              </a:rPr>
              <a:t>https://www.ncsl.org/elections-and-campaigns/preregistration-for-young-voters</a:t>
            </a:r>
            <a:r>
              <a:rPr lang="en"/>
              <a:t> </a:t>
            </a:r>
            <a:endParaRPr/>
          </a:p>
          <a:p>
            <a:pPr indent="0" lvl="0" marL="0" rtl="0" algn="l">
              <a:spcBef>
                <a:spcPts val="0"/>
              </a:spcBef>
              <a:spcAft>
                <a:spcPts val="0"/>
              </a:spcAft>
              <a:buNone/>
            </a:pPr>
            <a:r>
              <a:rPr lang="en"/>
              <a:t>Voter </a:t>
            </a:r>
            <a:r>
              <a:rPr lang="en"/>
              <a:t>registration</a:t>
            </a:r>
            <a:r>
              <a:rPr lang="en"/>
              <a:t> deadlines: </a:t>
            </a:r>
            <a:r>
              <a:rPr lang="en" u="sng">
                <a:solidFill>
                  <a:schemeClr val="hlink"/>
                </a:solidFill>
                <a:hlinkClick r:id="rId3"/>
              </a:rPr>
              <a:t>https://www.vote.org/voter-registration-deadlines/?gad_source=1&amp;gclid=CjwKCAjw8fu1BhBsEiwAwDrsjCWI0iRoZMiQSTNFXp1q_fVztQ5uD_3rIE2UrRywNhWosJqLZGvZIRoCPyAQAvD_BwE</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Many states have made Election Day a holiday, so time off might not be an issue. If there is no holiday time off, it is a legal requirement that a </a:t>
            </a:r>
            <a:r>
              <a:rPr lang="en"/>
              <a:t>workplace give workers time to vote.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It’s worth emphasizing here that there are laws about how campaigning can happen at the polling place–often signs for any candidate have to be a certain distance away from the door. But even with those rules, there are people who might try to intimidate you at the polls for any number of reasons. Don’t let them. Let someone working at the station know, too. That kind of voter intimidation is not legal. </a:t>
            </a:r>
            <a:r>
              <a:rPr lang="en"/>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f814dbabeb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f814dbabeb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all offices will be elected. Some may be appointed--this is especially the case with public libraries. That’s why it is also important to know who is running for mayor or city council. Those individuals make appointment decisions, so their platforms matter.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you’ve covered the quick and dirty of voting–most teens in the program likely won’t be of age, though many may be close–note that the topic will shift to cover teen civic engagement that any age can get involved with or think about.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fae7b8375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fae7b8375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Ask students to name anyone they can think of who is a teen activist, ambassador, or advocate. Ask if they can share the cause that teen stands up for.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Feel free to seed some non-freedom to read individuals here, including individuals like Malala Yousafzai for girls’ education or Greta Thunberg for climate change. If students have a hard time coming up with real people examples, they can use examples from pop culture like movies or books. They’re going to learn some Freedom to Read examples in the following slides.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Another great example is Gavin Grimm, who sued his Virginia school district over an exclusionary bathroom policies. Story: </a:t>
            </a:r>
            <a:r>
              <a:rPr lang="en" u="sng">
                <a:solidFill>
                  <a:schemeClr val="hlink"/>
                </a:solidFill>
                <a:hlinkClick r:id="rId2"/>
              </a:rPr>
              <a:t>https://www.aclu.org/cases/grimm-v-gloucester-county-school-board</a:t>
            </a:r>
            <a:r>
              <a:rPr lang="en">
                <a:solidFill>
                  <a:schemeClr val="dk1"/>
                </a:solidFill>
              </a:rPr>
              <a:t>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f814dbabeb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f814dbabeb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More information about DAYLO: </a:t>
            </a:r>
            <a:r>
              <a:rPr lang="en" u="sng">
                <a:solidFill>
                  <a:schemeClr val="hlink"/>
                </a:solidFill>
                <a:hlinkClick r:id="rId2"/>
              </a:rPr>
              <a:t>https://www.beaufortlifestyle.com/2024/05/01/daylo/</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Toolkit from DAYLO: </a:t>
            </a:r>
            <a:r>
              <a:rPr lang="en" u="sng">
                <a:solidFill>
                  <a:schemeClr val="hlink"/>
                </a:solidFill>
                <a:hlinkClick r:id="rId3"/>
              </a:rPr>
              <a:t>https://www.getreadystayready.info/pro-literacy-youth</a:t>
            </a:r>
            <a:r>
              <a:rPr lang="en"/>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fac8316009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fac8316009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Full 60 Minutes episode here (~15 minutes long, so appropriate to screen if there’s time!): </a:t>
            </a:r>
            <a:r>
              <a:rPr lang="en" u="sng">
                <a:solidFill>
                  <a:schemeClr val="hlink"/>
                </a:solidFill>
                <a:hlinkClick r:id="rId2"/>
              </a:rPr>
              <a:t>https://www.youtube.com/watch?v=JNaw_ZPsg7E</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f814dbabeb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f814dbabeb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More information about PARU: </a:t>
            </a:r>
            <a:r>
              <a:rPr lang="en" u="sng">
                <a:solidFill>
                  <a:schemeClr val="hlink"/>
                </a:solidFill>
                <a:hlinkClick r:id="rId2"/>
              </a:rPr>
              <a:t>https://pantherantiracistunion.com/index.html</a:t>
            </a:r>
            <a:r>
              <a:rPr lang="en"/>
              <a:t> </a:t>
            </a:r>
            <a:endParaRPr/>
          </a:p>
          <a:p>
            <a:pPr indent="0" lvl="0" marL="0" rtl="0" algn="l">
              <a:spcBef>
                <a:spcPts val="0"/>
              </a:spcBef>
              <a:spcAft>
                <a:spcPts val="0"/>
              </a:spcAft>
              <a:buNone/>
            </a:pPr>
            <a:r>
              <a:rPr lang="en"/>
              <a:t>Article about PARU’s second book ban protest, packed with outstanding quotes from the teens themselves: </a:t>
            </a:r>
            <a:r>
              <a:rPr lang="en" u="sng">
                <a:solidFill>
                  <a:schemeClr val="hlink"/>
                </a:solidFill>
                <a:hlinkClick r:id="rId3"/>
              </a:rPr>
              <a:t>https://bookriot.com/central-york-high-schoolers-protest-book-bans/</a:t>
            </a:r>
            <a:r>
              <a:rPr lang="en"/>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fac8316009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fac831600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image is from the second book ban protest at Central York. PARU members showed up before school every day to inform their fellow students what was going on and to make a statement.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More information about PARU: </a:t>
            </a:r>
            <a:r>
              <a:rPr lang="en" u="sng">
                <a:solidFill>
                  <a:schemeClr val="hlink"/>
                </a:solidFill>
                <a:hlinkClick r:id="rId2"/>
              </a:rPr>
              <a:t>https://pantherantiracistunion.com/index.html</a:t>
            </a:r>
            <a:r>
              <a:rPr lang="en"/>
              <a:t> </a:t>
            </a:r>
            <a:endParaRPr/>
          </a:p>
          <a:p>
            <a:pPr indent="0" lvl="0" marL="0" rtl="0" algn="l">
              <a:spcBef>
                <a:spcPts val="0"/>
              </a:spcBef>
              <a:spcAft>
                <a:spcPts val="0"/>
              </a:spcAft>
              <a:buNone/>
            </a:pPr>
            <a:r>
              <a:rPr lang="en"/>
              <a:t>Article about PARU’s second book ban protest, packed with outstanding quotes from the teens themselves: </a:t>
            </a:r>
            <a:r>
              <a:rPr lang="en" u="sng">
                <a:solidFill>
                  <a:schemeClr val="hlink"/>
                </a:solidFill>
                <a:hlinkClick r:id="rId3"/>
              </a:rPr>
              <a:t>https://bookriot.com/central-york-high-schoolers-protest-book-bans/</a:t>
            </a:r>
            <a:r>
              <a:rPr lang="en"/>
              <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f814dbabeb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f814dbabeb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More information about Kate’s project and the response to it from Hanover County:</a:t>
            </a:r>
            <a:endParaRPr/>
          </a:p>
          <a:p>
            <a:pPr indent="-298450" lvl="0" marL="457200" rtl="0" algn="l">
              <a:spcBef>
                <a:spcPts val="0"/>
              </a:spcBef>
              <a:spcAft>
                <a:spcPts val="0"/>
              </a:spcAft>
              <a:buSzPts val="1100"/>
              <a:buChar char="-"/>
            </a:pPr>
            <a:r>
              <a:rPr lang="en" u="sng">
                <a:solidFill>
                  <a:schemeClr val="hlink"/>
                </a:solidFill>
                <a:hlinkClick r:id="rId2"/>
              </a:rPr>
              <a:t>https://dailyprogress.com/opinion/column/hanover-hypocrisy-book-censorship-girl-scout/article_32bb48ca-6b94-5267-bcb0-c05573c7b64e.html</a:t>
            </a:r>
            <a:r>
              <a:rPr lang="en"/>
              <a:t> </a:t>
            </a:r>
            <a:endParaRPr/>
          </a:p>
          <a:p>
            <a:pPr indent="-298450" lvl="0" marL="457200" rtl="0" algn="l">
              <a:spcBef>
                <a:spcPts val="0"/>
              </a:spcBef>
              <a:spcAft>
                <a:spcPts val="0"/>
              </a:spcAft>
              <a:buSzPts val="1100"/>
              <a:buChar char="-"/>
            </a:pPr>
            <a:r>
              <a:rPr lang="en" u="sng">
                <a:solidFill>
                  <a:schemeClr val="hlink"/>
                </a:solidFill>
                <a:hlinkClick r:id="rId3"/>
              </a:rPr>
              <a:t>https://www.wtvr.com/news/local-news/kate-lindley-girl-scouts-apr-25-2024</a:t>
            </a:r>
            <a:r>
              <a:rPr lang="en"/>
              <a:t> </a:t>
            </a:r>
            <a:endParaRPr/>
          </a:p>
          <a:p>
            <a:pPr indent="-298450" lvl="0" marL="457200" rtl="0" algn="l">
              <a:spcBef>
                <a:spcPts val="0"/>
              </a:spcBef>
              <a:spcAft>
                <a:spcPts val="0"/>
              </a:spcAft>
              <a:buSzPts val="1100"/>
              <a:buChar char="-"/>
            </a:pPr>
            <a:r>
              <a:rPr lang="en" u="sng">
                <a:solidFill>
                  <a:schemeClr val="hlink"/>
                </a:solidFill>
                <a:hlinkClick r:id="rId4"/>
              </a:rPr>
              <a:t>https://www.ala.org/news/2024/06/freedom-read-foundation-awards-citation-honoring-girl-scout-kate-lindley</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Kate’s image is from: </a:t>
            </a:r>
            <a:r>
              <a:rPr lang="en" u="sng">
                <a:solidFill>
                  <a:schemeClr val="hlink"/>
                </a:solidFill>
                <a:hlinkClick r:id="rId5"/>
              </a:rPr>
              <a:t>https://dailyprogress.com/opinion/column/hanover-hypocrisy-book-censorship-girl-scout/article_32bb48ca-6b94-5267-bcb0-c05573c7b64e.html</a:t>
            </a:r>
            <a:r>
              <a:rPr lang="en"/>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2fae7b8375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2fae7b837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Ask students to see if they can name one thing that is not somehow political. An excellent example of how they might want to think about this if stuck--is waving your hand hello political? Of course it is. What color your skin is matters. What your skin looks like in terms of age matters. Are you wearing a nice watch or ring? Those are political.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fac8316009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fac8316009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image above is one of the Banned Book Nooks created by Kate Lindley. In addition to giving those books away in the community spaces like this one at Morr Donuts, she created an app called the “Free to Read” app, which offered information about the bans and books impacted.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Her project is ongoing, despite her going to college, and the project is continuing to be documented on her Instagram account.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f814dbabeb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f814dbabeb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More about Annabelle’s story: </a:t>
            </a:r>
            <a:r>
              <a:rPr lang="en" u="sng">
                <a:solidFill>
                  <a:schemeClr val="hlink"/>
                </a:solidFill>
                <a:hlinkClick r:id="rId2"/>
              </a:rPr>
              <a:t>https://bookriot.com/annabelle-jenkins-west-ada-graduation/</a:t>
            </a:r>
            <a:r>
              <a:rPr lang="en"/>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fac831600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fac831600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moment at her graduation was captured and went viral on TikTok. Though it did not put the books back in the school, it was a moment that her classmates, her librarian, and her English teacher all applauded. It was a decision that made a big statement, and it reiterated the importance and value of books and libraries to the district--and on a national scale.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Annabelle plans to become a librarian, and she emphasizes that she and her students who worked to get the book bans overturned believe libraries in their physical form are vital.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fae7b8375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fae7b8375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fae7b8375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fae7b8375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Originally coined by bell hooks during the second wave feminist movement, the phrase captures the reality that there is nothing about us as individuals that is NOT political. So what happens when there are many of us individuals coming together? It’s going to be political, too.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 can use ourselves for political good or for political bad. But the political position we come from will impact the power we have.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Encourage students to share their thoughts about this as a means of them understanding where and how civic engagement, ambassadorship, and so forth are all part of using their political power. It is also a reminder that politics is something much vaster than partisanship.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f814dbabeb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f814dbabeb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four constructs of civic engagement come from youth.gov and can be a helpful way to look at all of the components of civic engagement: </a:t>
            </a:r>
            <a:r>
              <a:rPr lang="en" u="sng">
                <a:solidFill>
                  <a:schemeClr val="hlink"/>
                </a:solidFill>
                <a:hlinkClick r:id="rId2"/>
              </a:rPr>
              <a:t>https://youth.gov/youth-topics/civic-engagement-and-volunteering</a:t>
            </a:r>
            <a:r>
              <a:rPr lang="en"/>
              <a:t> </a:t>
            </a:r>
            <a:endParaRPr/>
          </a:p>
          <a:p>
            <a:pPr indent="0" lvl="0" marL="0" rtl="0" algn="l">
              <a:spcBef>
                <a:spcPts val="0"/>
              </a:spcBef>
              <a:spcAft>
                <a:spcPts val="0"/>
              </a:spcAft>
              <a:buNone/>
            </a:pPr>
            <a:r>
              <a:rPr lang="en"/>
              <a:t>Additionally from youth.gov is this: “According to the 2006 National Civic and Political Health Survey, seven percent of 15- to 25-year-old Americans participated in 10 or more community engagement or political activities within the previous year.3 When compared to their peers who report no civic engagement activities, this group was more likely to be African-American, urban, attend church regularly, from a family with parents who volunteer, a current student (in college or high school), and from college-educated home.” Note this is from 2006 but it’s likely that the data is similar, though it is likely MORE Americans in this age bracket are civically engaged. This might be a question to ask students--do they think more people are civically engaged now than in 2006? What might be the reasons? (One big one--it’s easier for people to connect with each other and a second big one--more access to information!)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Here is a short video on civic engagement that can also be useful for understanding what it is: </a:t>
            </a:r>
            <a:r>
              <a:rPr lang="en" u="sng">
                <a:solidFill>
                  <a:schemeClr val="hlink"/>
                </a:solidFill>
                <a:hlinkClick r:id="rId3"/>
              </a:rPr>
              <a:t>https://www.youtube.com/watch?v=m-sPZlCpxfY</a:t>
            </a:r>
            <a:r>
              <a:rPr lang="en"/>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f82a7003f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f82a7003f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slide and the next use visuals to show what civic engagement can entail.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From </a:t>
            </a:r>
            <a:r>
              <a:rPr lang="en" u="sng">
                <a:solidFill>
                  <a:schemeClr val="hlink"/>
                </a:solidFill>
                <a:hlinkClick r:id="rId2"/>
              </a:rPr>
              <a:t>https://www.uwstout.edu/life-stout/student-orgs-find-your-one/civic-engagement</a:t>
            </a:r>
            <a:r>
              <a:rPr lang="en"/>
              <a: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f82a7003f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2f82a7003f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From: </a:t>
            </a:r>
            <a:r>
              <a:rPr lang="en" u="sng">
                <a:solidFill>
                  <a:schemeClr val="hlink"/>
                </a:solidFill>
                <a:hlinkClick r:id="rId2"/>
              </a:rPr>
              <a:t>https://civicengagement.illinoisstate.edu/faculty-staff/engagement-types/</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definitions of each of these from the linked website are great for further information.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f814dbabeb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f814dbabeb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image is from </a:t>
            </a:r>
            <a:r>
              <a:rPr lang="en" u="sng">
                <a:solidFill>
                  <a:schemeClr val="hlink"/>
                </a:solidFill>
                <a:hlinkClick r:id="rId2"/>
              </a:rPr>
              <a:t>https://medium.com/una-nca-snapshots/emerging-leaders-respond-advocacy-in-action-2a6e5249bd42</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examples of advocacy in the community: </a:t>
            </a:r>
            <a:r>
              <a:rPr lang="en" u="sng">
                <a:solidFill>
                  <a:schemeClr val="hlink"/>
                </a:solidFill>
                <a:hlinkClick r:id="rId3"/>
              </a:rPr>
              <a:t>https://www.communitycommons.org/collections/An-Introduction-to-Advocacy-as-a-Change-Strategy-for-Nonprofits</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piece on people-oriented is what differentiates advocacy from activism. Advocacy tends to be more idea generation and discussion. Activism is taking an action toward an outcome. Advocacy may be the springboard to activism.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Note: ALL these forms of action are important and make a difference. Some people may be more natural advocates than activists, even if they partake in activism.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f814dbabeb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2f814dbabeb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Ask students: does “activism” or “activist” </a:t>
            </a:r>
            <a:r>
              <a:rPr lang="en"/>
              <a:t>conjure</a:t>
            </a:r>
            <a:r>
              <a:rPr lang="en"/>
              <a:t> up a specific image or idea? Why might that be? This question intends to poke at the idea of activism looking a certain way--rallies, marches, etc.,--that while true, can limit what “taking action” looks like. Why would some people believe voting isn’t activism? How does this word and what it means tie into the reality of living in a political world?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fae7b8375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fae7b8375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It’s more complex than this, isn’t it? You have to listen to be an effective activist, just as you need to speak to be an effective advocate. That said, you have to listen in order to speak well, so this common quote has value to it.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4278300" y="2751163"/>
            <a:ext cx="587400" cy="0"/>
          </a:xfrm>
          <a:prstGeom prst="straightConnector1">
            <a:avLst/>
          </a:prstGeom>
          <a:noFill/>
          <a:ln cap="flat" cmpd="sng" w="76200">
            <a:solidFill>
              <a:schemeClr val="dk1"/>
            </a:solidFill>
            <a:prstDash val="solid"/>
            <a:round/>
            <a:headEnd len="sm" w="sm" type="none"/>
            <a:tailEnd len="sm" w="sm" type="none"/>
          </a:ln>
        </p:spPr>
      </p:cxnSp>
      <p:sp>
        <p:nvSpPr>
          <p:cNvPr id="11" name="Google Shape;11;p2"/>
          <p:cNvSpPr txBox="1"/>
          <p:nvPr>
            <p:ph type="ctrTitle"/>
          </p:nvPr>
        </p:nvSpPr>
        <p:spPr>
          <a:xfrm>
            <a:off x="311700" y="595975"/>
            <a:ext cx="8520600" cy="19578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2" name="Google Shape;12;p2"/>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167925"/>
            <a:ext cx="8520600" cy="19800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1"/>
              </a:buClr>
              <a:buSzPts val="11000"/>
              <a:buNone/>
              <a:defRPr sz="11000">
                <a:solidFill>
                  <a:schemeClr val="dk1"/>
                </a:solidFill>
              </a:defRPr>
            </a:lvl1pPr>
            <a:lvl2pPr lvl="1" algn="ctr">
              <a:spcBef>
                <a:spcPts val="0"/>
              </a:spcBef>
              <a:spcAft>
                <a:spcPts val="0"/>
              </a:spcAft>
              <a:buClr>
                <a:schemeClr val="dk1"/>
              </a:buClr>
              <a:buSzPts val="11000"/>
              <a:buNone/>
              <a:defRPr sz="11000">
                <a:solidFill>
                  <a:schemeClr val="dk1"/>
                </a:solidFill>
              </a:defRPr>
            </a:lvl2pPr>
            <a:lvl3pPr lvl="2" algn="ctr">
              <a:spcBef>
                <a:spcPts val="0"/>
              </a:spcBef>
              <a:spcAft>
                <a:spcPts val="0"/>
              </a:spcAft>
              <a:buClr>
                <a:schemeClr val="dk1"/>
              </a:buClr>
              <a:buSzPts val="11000"/>
              <a:buNone/>
              <a:defRPr sz="11000">
                <a:solidFill>
                  <a:schemeClr val="dk1"/>
                </a:solidFill>
              </a:defRPr>
            </a:lvl3pPr>
            <a:lvl4pPr lvl="3" algn="ctr">
              <a:spcBef>
                <a:spcPts val="0"/>
              </a:spcBef>
              <a:spcAft>
                <a:spcPts val="0"/>
              </a:spcAft>
              <a:buClr>
                <a:schemeClr val="dk1"/>
              </a:buClr>
              <a:buSzPts val="11000"/>
              <a:buNone/>
              <a:defRPr sz="11000">
                <a:solidFill>
                  <a:schemeClr val="dk1"/>
                </a:solidFill>
              </a:defRPr>
            </a:lvl4pPr>
            <a:lvl5pPr lvl="4" algn="ctr">
              <a:spcBef>
                <a:spcPts val="0"/>
              </a:spcBef>
              <a:spcAft>
                <a:spcPts val="0"/>
              </a:spcAft>
              <a:buClr>
                <a:schemeClr val="dk1"/>
              </a:buClr>
              <a:buSzPts val="11000"/>
              <a:buNone/>
              <a:defRPr sz="11000">
                <a:solidFill>
                  <a:schemeClr val="dk1"/>
                </a:solidFill>
              </a:defRPr>
            </a:lvl5pPr>
            <a:lvl6pPr lvl="5" algn="ctr">
              <a:spcBef>
                <a:spcPts val="0"/>
              </a:spcBef>
              <a:spcAft>
                <a:spcPts val="0"/>
              </a:spcAft>
              <a:buClr>
                <a:schemeClr val="dk1"/>
              </a:buClr>
              <a:buSzPts val="11000"/>
              <a:buNone/>
              <a:defRPr sz="11000">
                <a:solidFill>
                  <a:schemeClr val="dk1"/>
                </a:solidFill>
              </a:defRPr>
            </a:lvl6pPr>
            <a:lvl7pPr lvl="6" algn="ctr">
              <a:spcBef>
                <a:spcPts val="0"/>
              </a:spcBef>
              <a:spcAft>
                <a:spcPts val="0"/>
              </a:spcAft>
              <a:buClr>
                <a:schemeClr val="dk1"/>
              </a:buClr>
              <a:buSzPts val="11000"/>
              <a:buNone/>
              <a:defRPr sz="11000">
                <a:solidFill>
                  <a:schemeClr val="dk1"/>
                </a:solidFill>
              </a:defRPr>
            </a:lvl7pPr>
            <a:lvl8pPr lvl="7" algn="ctr">
              <a:spcBef>
                <a:spcPts val="0"/>
              </a:spcBef>
              <a:spcAft>
                <a:spcPts val="0"/>
              </a:spcAft>
              <a:buClr>
                <a:schemeClr val="dk1"/>
              </a:buClr>
              <a:buSzPts val="11000"/>
              <a:buNone/>
              <a:defRPr sz="11000">
                <a:solidFill>
                  <a:schemeClr val="dk1"/>
                </a:solidFill>
              </a:defRPr>
            </a:lvl8pPr>
            <a:lvl9pPr lvl="8" algn="ctr">
              <a:spcBef>
                <a:spcPts val="0"/>
              </a:spcBef>
              <a:spcAft>
                <a:spcPts val="0"/>
              </a:spcAft>
              <a:buClr>
                <a:schemeClr val="dk1"/>
              </a:buClr>
              <a:buSzPts val="11000"/>
              <a:buNone/>
              <a:defRPr sz="11000">
                <a:solidFill>
                  <a:schemeClr val="dk1"/>
                </a:solidFill>
              </a:defRPr>
            </a:lvl9pPr>
          </a:lstStyle>
          <a:p>
            <a:r>
              <a:t>xx%</a:t>
            </a:r>
          </a:p>
        </p:txBody>
      </p:sp>
      <p:sp>
        <p:nvSpPr>
          <p:cNvPr id="48" name="Google Shape;48;p11"/>
          <p:cNvSpPr txBox="1"/>
          <p:nvPr>
            <p:ph idx="1" type="body"/>
          </p:nvPr>
        </p:nvSpPr>
        <p:spPr>
          <a:xfrm>
            <a:off x="311700" y="3224250"/>
            <a:ext cx="85206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6800"/>
              <a:buNone/>
              <a:defRPr sz="6800">
                <a:solidFill>
                  <a:schemeClr val="lt1"/>
                </a:solidFill>
              </a:defRPr>
            </a:lvl1pPr>
            <a:lvl2pPr lvl="1">
              <a:spcBef>
                <a:spcPts val="0"/>
              </a:spcBef>
              <a:spcAft>
                <a:spcPts val="0"/>
              </a:spcAft>
              <a:buClr>
                <a:schemeClr val="lt1"/>
              </a:buClr>
              <a:buSzPts val="6800"/>
              <a:buNone/>
              <a:defRPr sz="6800">
                <a:solidFill>
                  <a:schemeClr val="lt1"/>
                </a:solidFill>
              </a:defRPr>
            </a:lvl2pPr>
            <a:lvl3pPr lvl="2">
              <a:spcBef>
                <a:spcPts val="0"/>
              </a:spcBef>
              <a:spcAft>
                <a:spcPts val="0"/>
              </a:spcAft>
              <a:buClr>
                <a:schemeClr val="lt1"/>
              </a:buClr>
              <a:buSzPts val="6800"/>
              <a:buNone/>
              <a:defRPr sz="6800">
                <a:solidFill>
                  <a:schemeClr val="lt1"/>
                </a:solidFill>
              </a:defRPr>
            </a:lvl3pPr>
            <a:lvl4pPr lvl="3">
              <a:spcBef>
                <a:spcPts val="0"/>
              </a:spcBef>
              <a:spcAft>
                <a:spcPts val="0"/>
              </a:spcAft>
              <a:buClr>
                <a:schemeClr val="lt1"/>
              </a:buClr>
              <a:buSzPts val="6800"/>
              <a:buNone/>
              <a:defRPr sz="6800">
                <a:solidFill>
                  <a:schemeClr val="lt1"/>
                </a:solidFill>
              </a:defRPr>
            </a:lvl4pPr>
            <a:lvl5pPr lvl="4">
              <a:spcBef>
                <a:spcPts val="0"/>
              </a:spcBef>
              <a:spcAft>
                <a:spcPts val="0"/>
              </a:spcAft>
              <a:buClr>
                <a:schemeClr val="lt1"/>
              </a:buClr>
              <a:buSzPts val="6800"/>
              <a:buNone/>
              <a:defRPr sz="6800">
                <a:solidFill>
                  <a:schemeClr val="lt1"/>
                </a:solidFill>
              </a:defRPr>
            </a:lvl5pPr>
            <a:lvl6pPr lvl="5">
              <a:spcBef>
                <a:spcPts val="0"/>
              </a:spcBef>
              <a:spcAft>
                <a:spcPts val="0"/>
              </a:spcAft>
              <a:buClr>
                <a:schemeClr val="lt1"/>
              </a:buClr>
              <a:buSzPts val="6800"/>
              <a:buNone/>
              <a:defRPr sz="6800">
                <a:solidFill>
                  <a:schemeClr val="lt1"/>
                </a:solidFill>
              </a:defRPr>
            </a:lvl6pPr>
            <a:lvl7pPr lvl="6">
              <a:spcBef>
                <a:spcPts val="0"/>
              </a:spcBef>
              <a:spcAft>
                <a:spcPts val="0"/>
              </a:spcAft>
              <a:buClr>
                <a:schemeClr val="lt1"/>
              </a:buClr>
              <a:buSzPts val="6800"/>
              <a:buNone/>
              <a:defRPr sz="6800">
                <a:solidFill>
                  <a:schemeClr val="lt1"/>
                </a:solidFill>
              </a:defRPr>
            </a:lvl7pPr>
            <a:lvl8pPr lvl="7">
              <a:spcBef>
                <a:spcPts val="0"/>
              </a:spcBef>
              <a:spcAft>
                <a:spcPts val="0"/>
              </a:spcAft>
              <a:buClr>
                <a:schemeClr val="lt1"/>
              </a:buClr>
              <a:buSzPts val="6800"/>
              <a:buNone/>
              <a:defRPr sz="6800">
                <a:solidFill>
                  <a:schemeClr val="lt1"/>
                </a:solidFill>
              </a:defRPr>
            </a:lvl8pPr>
            <a:lvl9pPr lvl="8">
              <a:spcBef>
                <a:spcPts val="0"/>
              </a:spcBef>
              <a:spcAft>
                <a:spcPts val="0"/>
              </a:spcAft>
              <a:buClr>
                <a:schemeClr val="lt1"/>
              </a:buClr>
              <a:buSzPts val="6800"/>
              <a:buNone/>
              <a:defRPr sz="6800">
                <a:solidFill>
                  <a:schemeClr val="lt1"/>
                </a:solidFill>
              </a:defRPr>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9" name="Google Shape;19;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 name="Google Shape;31;p7"/>
          <p:cNvSpPr txBox="1"/>
          <p:nvPr>
            <p:ph idx="1" type="body"/>
          </p:nvPr>
        </p:nvSpPr>
        <p:spPr>
          <a:xfrm>
            <a:off x="311700" y="1490875"/>
            <a:ext cx="2808000" cy="30780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838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39" name="Google Shape;39;p9"/>
          <p:cNvSpPr txBox="1"/>
          <p:nvPr>
            <p:ph type="title"/>
          </p:nvPr>
        </p:nvSpPr>
        <p:spPr>
          <a:xfrm>
            <a:off x="265500" y="1375599"/>
            <a:ext cx="4045200" cy="15519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0" name="Google Shape;40;p9"/>
          <p:cNvSpPr txBox="1"/>
          <p:nvPr>
            <p:ph idx="1" type="subTitle"/>
          </p:nvPr>
        </p:nvSpPr>
        <p:spPr>
          <a:xfrm>
            <a:off x="265500" y="2981125"/>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ame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indent="-317500" lvl="1" marL="914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2pPr>
            <a:lvl3pPr indent="-317500" lvl="2" marL="1371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3pPr>
            <a:lvl4pPr indent="-317500" lvl="3" marL="1828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4pPr>
            <a:lvl5pPr indent="-317500" lvl="4" marL="22860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5pPr>
            <a:lvl6pPr indent="-317500" lvl="5" marL="27432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6pPr>
            <a:lvl7pPr indent="-317500" lvl="6" marL="3200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7pPr>
            <a:lvl8pPr indent="-317500" lvl="7" marL="3657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8pPr>
            <a:lvl9pPr indent="-317500" lvl="8" marL="4114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Proxima Nova"/>
                <a:ea typeface="Proxima Nova"/>
                <a:cs typeface="Proxima Nova"/>
                <a:sym typeface="Proxima Nova"/>
              </a:defRPr>
            </a:lvl1pPr>
            <a:lvl2pPr lvl="1" algn="r">
              <a:buNone/>
              <a:defRPr sz="1000">
                <a:solidFill>
                  <a:schemeClr val="dk2"/>
                </a:solidFill>
                <a:latin typeface="Proxima Nova"/>
                <a:ea typeface="Proxima Nova"/>
                <a:cs typeface="Proxima Nova"/>
                <a:sym typeface="Proxima Nova"/>
              </a:defRPr>
            </a:lvl2pPr>
            <a:lvl3pPr lvl="2" algn="r">
              <a:buNone/>
              <a:defRPr sz="1000">
                <a:solidFill>
                  <a:schemeClr val="dk2"/>
                </a:solidFill>
                <a:latin typeface="Proxima Nova"/>
                <a:ea typeface="Proxima Nova"/>
                <a:cs typeface="Proxima Nova"/>
                <a:sym typeface="Proxima Nova"/>
              </a:defRPr>
            </a:lvl3pPr>
            <a:lvl4pPr lvl="3" algn="r">
              <a:buNone/>
              <a:defRPr sz="1000">
                <a:solidFill>
                  <a:schemeClr val="dk2"/>
                </a:solidFill>
                <a:latin typeface="Proxima Nova"/>
                <a:ea typeface="Proxima Nova"/>
                <a:cs typeface="Proxima Nova"/>
                <a:sym typeface="Proxima Nova"/>
              </a:defRPr>
            </a:lvl4pPr>
            <a:lvl5pPr lvl="4" algn="r">
              <a:buNone/>
              <a:defRPr sz="1000">
                <a:solidFill>
                  <a:schemeClr val="dk2"/>
                </a:solidFill>
                <a:latin typeface="Proxima Nova"/>
                <a:ea typeface="Proxima Nova"/>
                <a:cs typeface="Proxima Nova"/>
                <a:sym typeface="Proxima Nova"/>
              </a:defRPr>
            </a:lvl5pPr>
            <a:lvl6pPr lvl="5" algn="r">
              <a:buNone/>
              <a:defRPr sz="1000">
                <a:solidFill>
                  <a:schemeClr val="dk2"/>
                </a:solidFill>
                <a:latin typeface="Proxima Nova"/>
                <a:ea typeface="Proxima Nova"/>
                <a:cs typeface="Proxima Nova"/>
                <a:sym typeface="Proxima Nova"/>
              </a:defRPr>
            </a:lvl6pPr>
            <a:lvl7pPr lvl="6" algn="r">
              <a:buNone/>
              <a:defRPr sz="1000">
                <a:solidFill>
                  <a:schemeClr val="dk2"/>
                </a:solidFill>
                <a:latin typeface="Proxima Nova"/>
                <a:ea typeface="Proxima Nova"/>
                <a:cs typeface="Proxima Nova"/>
                <a:sym typeface="Proxima Nova"/>
              </a:defRPr>
            </a:lvl7pPr>
            <a:lvl8pPr lvl="7" algn="r">
              <a:buNone/>
              <a:defRPr sz="1000">
                <a:solidFill>
                  <a:schemeClr val="dk2"/>
                </a:solidFill>
                <a:latin typeface="Proxima Nova"/>
                <a:ea typeface="Proxima Nova"/>
                <a:cs typeface="Proxima Nova"/>
                <a:sym typeface="Proxima Nova"/>
              </a:defRPr>
            </a:lvl8pPr>
            <a:lvl9pPr lvl="8" algn="r">
              <a:buNone/>
              <a:defRPr sz="1000">
                <a:solidFill>
                  <a:schemeClr val="dk2"/>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www.youtube.com/watch?v=JNaw_ZPsg7E" TargetMode="External"/><Relationship Id="rId4" Type="http://schemas.openxmlformats.org/officeDocument/2006/relationships/image" Target="../media/image10.jpg"/><Relationship Id="rId5"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1.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748375"/>
            <a:ext cx="8520600" cy="19578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Advocacy, Activism, Civic Engagement, and Teen Ambassadorship </a:t>
            </a:r>
            <a:endParaRPr/>
          </a:p>
        </p:txBody>
      </p:sp>
      <p:sp>
        <p:nvSpPr>
          <p:cNvPr id="57" name="Google Shape;57;p13"/>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Empower Yourself + Others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Words and Their Meanings: Ambassador</a:t>
            </a:r>
            <a:endParaRPr/>
          </a:p>
        </p:txBody>
      </p:sp>
      <p:sp>
        <p:nvSpPr>
          <p:cNvPr id="108" name="Google Shape;108;p22"/>
          <p:cNvSpPr txBox="1"/>
          <p:nvPr>
            <p:ph idx="1" type="body"/>
          </p:nvPr>
        </p:nvSpPr>
        <p:spPr>
          <a:xfrm>
            <a:off x="311700" y="1228675"/>
            <a:ext cx="8520600" cy="3416400"/>
          </a:xfrm>
          <a:prstGeom prst="rect">
            <a:avLst/>
          </a:prstGeom>
        </p:spPr>
        <p:txBody>
          <a:bodyPr anchorCtr="0" anchor="t" bIns="91425" lIns="91425" spcFirstLastPara="1" rIns="91425" wrap="square" tIns="91425">
            <a:normAutofit fontScale="85000"/>
          </a:bodyPr>
          <a:lstStyle/>
          <a:p>
            <a:pPr indent="-325755" lvl="0" marL="457200" rtl="0" algn="l">
              <a:spcBef>
                <a:spcPts val="0"/>
              </a:spcBef>
              <a:spcAft>
                <a:spcPts val="0"/>
              </a:spcAft>
              <a:buSzPct val="100000"/>
              <a:buChar char="-"/>
            </a:pPr>
            <a:r>
              <a:rPr lang="en"/>
              <a:t>A champion of a cause</a:t>
            </a:r>
            <a:endParaRPr/>
          </a:p>
          <a:p>
            <a:pPr indent="-325755" lvl="0" marL="457200" rtl="0" algn="l">
              <a:spcBef>
                <a:spcPts val="1000"/>
              </a:spcBef>
              <a:spcAft>
                <a:spcPts val="0"/>
              </a:spcAft>
              <a:buSzPct val="100000"/>
              <a:buChar char="-"/>
            </a:pPr>
            <a:r>
              <a:rPr lang="en"/>
              <a:t>Typically representative of a particular organization or idea</a:t>
            </a:r>
            <a:endParaRPr/>
          </a:p>
          <a:p>
            <a:pPr indent="-325755" lvl="0" marL="457200" rtl="0" algn="l">
              <a:spcBef>
                <a:spcPts val="1000"/>
              </a:spcBef>
              <a:spcAft>
                <a:spcPts val="0"/>
              </a:spcAft>
              <a:buSzPct val="100000"/>
              <a:buChar char="-"/>
            </a:pPr>
            <a:r>
              <a:rPr lang="en"/>
              <a:t>Similar to advocate, though ambassadors are more formally tied to a mission than advocates</a:t>
            </a:r>
            <a:endParaRPr/>
          </a:p>
          <a:p>
            <a:pPr indent="-325755" lvl="0" marL="457200" rtl="0" algn="l">
              <a:spcBef>
                <a:spcPts val="1000"/>
              </a:spcBef>
              <a:spcAft>
                <a:spcPts val="0"/>
              </a:spcAft>
              <a:buSzPct val="100000"/>
              <a:buChar char="-"/>
            </a:pPr>
            <a:r>
              <a:rPr lang="en"/>
              <a:t>Think of advocate and activist as labels you choose, where ambassador is a label applied to you</a:t>
            </a:r>
            <a:endParaRPr/>
          </a:p>
          <a:p>
            <a:pPr indent="0" lvl="0" marL="45720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1000"/>
              </a:spcAft>
              <a:buNone/>
            </a:pPr>
            <a:r>
              <a:rPr lang="en"/>
              <a:t>Advocates believe a thing and want to talk about it. </a:t>
            </a:r>
            <a:r>
              <a:rPr lang="en"/>
              <a:t>Ambassadors</a:t>
            </a:r>
            <a:r>
              <a:rPr lang="en"/>
              <a:t> believe a thing, absolutely love the thing, use or do the thing, and they want to shout about it as much as possible.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3 As in Action: Voting</a:t>
            </a:r>
            <a:endParaRPr/>
          </a:p>
        </p:txBody>
      </p:sp>
      <p:sp>
        <p:nvSpPr>
          <p:cNvPr id="114" name="Google Shape;114;p23"/>
          <p:cNvSpPr txBox="1"/>
          <p:nvPr>
            <p:ph idx="1" type="body"/>
          </p:nvPr>
        </p:nvSpPr>
        <p:spPr>
          <a:xfrm>
            <a:off x="311700" y="1152475"/>
            <a:ext cx="4260300" cy="3416400"/>
          </a:xfrm>
          <a:prstGeom prst="rect">
            <a:avLst/>
          </a:prstGeom>
        </p:spPr>
        <p:txBody>
          <a:bodyPr anchorCtr="0" anchor="t" bIns="91425" lIns="91425" spcFirstLastPara="1" rIns="91425" wrap="square" tIns="91425">
            <a:normAutofit fontScale="70000"/>
          </a:bodyPr>
          <a:lstStyle/>
          <a:p>
            <a:pPr indent="-308610" lvl="0" marL="457200" rtl="0" algn="l">
              <a:spcBef>
                <a:spcPts val="0"/>
              </a:spcBef>
              <a:spcAft>
                <a:spcPts val="0"/>
              </a:spcAft>
              <a:buSzPct val="100000"/>
              <a:buChar char="-"/>
            </a:pPr>
            <a:r>
              <a:rPr lang="en"/>
              <a:t>Advocate: You believe in the importance of voting and say so.</a:t>
            </a:r>
            <a:endParaRPr/>
          </a:p>
          <a:p>
            <a:pPr indent="-308610" lvl="0" marL="457200" rtl="0" algn="l">
              <a:spcBef>
                <a:spcPts val="1000"/>
              </a:spcBef>
              <a:spcAft>
                <a:spcPts val="0"/>
              </a:spcAft>
              <a:buSzPct val="100000"/>
              <a:buChar char="-"/>
            </a:pPr>
            <a:r>
              <a:rPr lang="en"/>
              <a:t>Activism: Showing up to vote.</a:t>
            </a:r>
            <a:endParaRPr/>
          </a:p>
          <a:p>
            <a:pPr indent="-308610" lvl="0" marL="457200" rtl="0" algn="l">
              <a:spcBef>
                <a:spcPts val="1000"/>
              </a:spcBef>
              <a:spcAft>
                <a:spcPts val="0"/>
              </a:spcAft>
              <a:buSzPct val="100000"/>
              <a:buChar char="-"/>
            </a:pPr>
            <a:r>
              <a:rPr lang="en"/>
              <a:t>Ambassador: You believe in the importance of voting and say so, then show up to vote. You then share with everyone you know that you voted for a particular cause or candidate because it is a topic that is important (and explain why). </a:t>
            </a:r>
            <a:endParaRPr/>
          </a:p>
          <a:p>
            <a:pPr indent="0" lvl="0" marL="0" rtl="0" algn="l">
              <a:spcBef>
                <a:spcPts val="1000"/>
              </a:spcBef>
              <a:spcAft>
                <a:spcPts val="0"/>
              </a:spcAft>
              <a:buNone/>
            </a:pPr>
            <a:r>
              <a:t/>
            </a:r>
            <a:endParaRPr/>
          </a:p>
          <a:p>
            <a:pPr indent="0" lvl="0" marL="0" rtl="0" algn="l">
              <a:spcBef>
                <a:spcPts val="1000"/>
              </a:spcBef>
              <a:spcAft>
                <a:spcPts val="1000"/>
              </a:spcAft>
              <a:buNone/>
            </a:pPr>
            <a:r>
              <a:rPr lang="en"/>
              <a:t>Despite its imperfections, the reason voting is always a topic of discourse in politics is because of how important it is. The act of voting is an act of activism. </a:t>
            </a:r>
            <a:endParaRPr/>
          </a:p>
        </p:txBody>
      </p:sp>
      <p:pic>
        <p:nvPicPr>
          <p:cNvPr id="115" name="Google Shape;115;p23"/>
          <p:cNvPicPr preferRelativeResize="0"/>
          <p:nvPr/>
        </p:nvPicPr>
        <p:blipFill>
          <a:blip r:embed="rId3">
            <a:alphaModFix/>
          </a:blip>
          <a:stretch>
            <a:fillRect/>
          </a:stretch>
        </p:blipFill>
        <p:spPr>
          <a:xfrm>
            <a:off x="4711200" y="1324950"/>
            <a:ext cx="4267201" cy="307144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Preparing to Vote in Your First Election</a:t>
            </a:r>
            <a:endParaRPr/>
          </a:p>
        </p:txBody>
      </p:sp>
      <p:sp>
        <p:nvSpPr>
          <p:cNvPr id="121" name="Google Shape;121;p24"/>
          <p:cNvSpPr txBox="1"/>
          <p:nvPr>
            <p:ph idx="1" type="body"/>
          </p:nvPr>
        </p:nvSpPr>
        <p:spPr>
          <a:xfrm>
            <a:off x="311700" y="1152475"/>
            <a:ext cx="5678100" cy="3416400"/>
          </a:xfrm>
          <a:prstGeom prst="rect">
            <a:avLst/>
          </a:prstGeom>
        </p:spPr>
        <p:txBody>
          <a:bodyPr anchorCtr="0" anchor="t" bIns="91425" lIns="91425" spcFirstLastPara="1" rIns="91425" wrap="square" tIns="91425">
            <a:noAutofit/>
          </a:bodyPr>
          <a:lstStyle/>
          <a:p>
            <a:pPr indent="-304165" lvl="0" marL="457200" rtl="0" algn="l">
              <a:lnSpc>
                <a:spcPct val="95000"/>
              </a:lnSpc>
              <a:spcBef>
                <a:spcPts val="0"/>
              </a:spcBef>
              <a:spcAft>
                <a:spcPts val="0"/>
              </a:spcAft>
              <a:buSzPts val="1190"/>
              <a:buChar char="-"/>
            </a:pPr>
            <a:r>
              <a:rPr lang="en" sz="1190"/>
              <a:t>Register or pre-register, per state law</a:t>
            </a:r>
            <a:endParaRPr sz="1190"/>
          </a:p>
          <a:p>
            <a:pPr indent="-304165" lvl="0" marL="457200" rtl="0" algn="l">
              <a:lnSpc>
                <a:spcPct val="95000"/>
              </a:lnSpc>
              <a:spcBef>
                <a:spcPts val="1000"/>
              </a:spcBef>
              <a:spcAft>
                <a:spcPts val="0"/>
              </a:spcAft>
              <a:buSzPts val="1190"/>
              <a:buChar char="-"/>
            </a:pPr>
            <a:r>
              <a:rPr lang="en" sz="1190"/>
              <a:t>Learn </a:t>
            </a:r>
            <a:r>
              <a:rPr lang="en" sz="1190"/>
              <a:t>whether</a:t>
            </a:r>
            <a:r>
              <a:rPr lang="en" sz="1190"/>
              <a:t> or not you can vote early and how</a:t>
            </a:r>
            <a:endParaRPr sz="1190"/>
          </a:p>
          <a:p>
            <a:pPr indent="-304165" lvl="0" marL="457200" rtl="0" algn="l">
              <a:lnSpc>
                <a:spcPct val="95000"/>
              </a:lnSpc>
              <a:spcBef>
                <a:spcPts val="1000"/>
              </a:spcBef>
              <a:spcAft>
                <a:spcPts val="0"/>
              </a:spcAft>
              <a:buSzPts val="1190"/>
              <a:buChar char="-"/>
            </a:pPr>
            <a:r>
              <a:rPr lang="en" sz="1190"/>
              <a:t>Does your state allow mail-in or </a:t>
            </a:r>
            <a:r>
              <a:rPr i="1" lang="en" sz="1190"/>
              <a:t>only </a:t>
            </a:r>
            <a:r>
              <a:rPr lang="en" sz="1190"/>
              <a:t>do mail-in ballots?</a:t>
            </a:r>
            <a:endParaRPr sz="1190"/>
          </a:p>
          <a:p>
            <a:pPr indent="-304165" lvl="0" marL="457200" rtl="0" algn="l">
              <a:lnSpc>
                <a:spcPct val="95000"/>
              </a:lnSpc>
              <a:spcBef>
                <a:spcPts val="1000"/>
              </a:spcBef>
              <a:spcAft>
                <a:spcPts val="0"/>
              </a:spcAft>
              <a:buSzPts val="1190"/>
              <a:buChar char="-"/>
            </a:pPr>
            <a:r>
              <a:rPr lang="en" sz="1190"/>
              <a:t>Locate your precinct if voting day-of and know the hours voting is open</a:t>
            </a:r>
            <a:endParaRPr sz="1190"/>
          </a:p>
          <a:p>
            <a:pPr indent="-304165" lvl="0" marL="457200" rtl="0" algn="l">
              <a:lnSpc>
                <a:spcPct val="95000"/>
              </a:lnSpc>
              <a:spcBef>
                <a:spcPts val="1000"/>
              </a:spcBef>
              <a:spcAft>
                <a:spcPts val="0"/>
              </a:spcAft>
              <a:buSzPts val="1190"/>
              <a:buChar char="-"/>
            </a:pPr>
            <a:r>
              <a:rPr lang="en" sz="1190"/>
              <a:t>Plan how you’ll get to the polling place</a:t>
            </a:r>
            <a:endParaRPr sz="1190"/>
          </a:p>
          <a:p>
            <a:pPr indent="-304165" lvl="0" marL="457200" rtl="0" algn="l">
              <a:lnSpc>
                <a:spcPct val="95000"/>
              </a:lnSpc>
              <a:spcBef>
                <a:spcPts val="1000"/>
              </a:spcBef>
              <a:spcAft>
                <a:spcPts val="0"/>
              </a:spcAft>
              <a:buSzPts val="1190"/>
              <a:buChar char="-"/>
            </a:pPr>
            <a:r>
              <a:rPr lang="en" sz="1190"/>
              <a:t>Do you have time off to show up that day? What can you do to make time?</a:t>
            </a:r>
            <a:endParaRPr sz="1190"/>
          </a:p>
          <a:p>
            <a:pPr indent="-304165" lvl="0" marL="457200" rtl="0" algn="l">
              <a:lnSpc>
                <a:spcPct val="95000"/>
              </a:lnSpc>
              <a:spcBef>
                <a:spcPts val="1000"/>
              </a:spcBef>
              <a:spcAft>
                <a:spcPts val="0"/>
              </a:spcAft>
              <a:buSzPts val="1190"/>
              <a:buChar char="-"/>
            </a:pPr>
            <a:r>
              <a:rPr lang="en" sz="1190"/>
              <a:t>Do not wear political items to the polls, as you might be turned away and asked to come back when you’ve removed them or changed</a:t>
            </a:r>
            <a:endParaRPr sz="1190"/>
          </a:p>
          <a:p>
            <a:pPr indent="-304165" lvl="0" marL="457200" rtl="0" algn="l">
              <a:lnSpc>
                <a:spcPct val="95000"/>
              </a:lnSpc>
              <a:spcBef>
                <a:spcPts val="1000"/>
              </a:spcBef>
              <a:spcAft>
                <a:spcPts val="0"/>
              </a:spcAft>
              <a:buSzPts val="1190"/>
              <a:buChar char="-"/>
            </a:pPr>
            <a:r>
              <a:rPr lang="en" sz="1190"/>
              <a:t>Bring a friend or two</a:t>
            </a:r>
            <a:endParaRPr sz="1190"/>
          </a:p>
          <a:p>
            <a:pPr indent="-304165" lvl="0" marL="457200" rtl="0" algn="l">
              <a:lnSpc>
                <a:spcPct val="95000"/>
              </a:lnSpc>
              <a:spcBef>
                <a:spcPts val="1000"/>
              </a:spcBef>
              <a:spcAft>
                <a:spcPts val="0"/>
              </a:spcAft>
              <a:buSzPts val="1190"/>
              <a:buChar char="-"/>
            </a:pPr>
            <a:r>
              <a:rPr lang="en" sz="1190"/>
              <a:t>If you’re in line when the polls close, stay in line</a:t>
            </a:r>
            <a:endParaRPr sz="1190"/>
          </a:p>
          <a:p>
            <a:pPr indent="0" lvl="0" marL="0" rtl="0" algn="l">
              <a:lnSpc>
                <a:spcPct val="95000"/>
              </a:lnSpc>
              <a:spcBef>
                <a:spcPts val="1000"/>
              </a:spcBef>
              <a:spcAft>
                <a:spcPts val="0"/>
              </a:spcAft>
              <a:buSzPts val="605"/>
              <a:buNone/>
            </a:pPr>
            <a:r>
              <a:t/>
            </a:r>
            <a:endParaRPr sz="1190"/>
          </a:p>
          <a:p>
            <a:pPr indent="0" lvl="0" marL="0" rtl="0" algn="l">
              <a:lnSpc>
                <a:spcPct val="95000"/>
              </a:lnSpc>
              <a:spcBef>
                <a:spcPts val="1000"/>
              </a:spcBef>
              <a:spcAft>
                <a:spcPts val="1000"/>
              </a:spcAft>
              <a:buSzPts val="605"/>
              <a:buNone/>
            </a:pPr>
            <a:r>
              <a:rPr lang="en" sz="1190"/>
              <a:t>If you’d like, you may be able to volunteer with elections. Check with your local county clerk’s office about where and how–some of the roles are even paid. </a:t>
            </a:r>
            <a:endParaRPr sz="1190"/>
          </a:p>
        </p:txBody>
      </p:sp>
      <p:pic>
        <p:nvPicPr>
          <p:cNvPr id="122" name="Google Shape;122;p24"/>
          <p:cNvPicPr preferRelativeResize="0"/>
          <p:nvPr/>
        </p:nvPicPr>
        <p:blipFill>
          <a:blip r:embed="rId3">
            <a:alphaModFix/>
          </a:blip>
          <a:stretch>
            <a:fillRect/>
          </a:stretch>
        </p:blipFill>
        <p:spPr>
          <a:xfrm>
            <a:off x="6035145" y="1824113"/>
            <a:ext cx="2880226" cy="2073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Being An Informed Voter</a:t>
            </a:r>
            <a:endParaRPr/>
          </a:p>
        </p:txBody>
      </p:sp>
      <p:sp>
        <p:nvSpPr>
          <p:cNvPr id="128" name="Google Shape;128;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en"/>
              <a:t>Check out the sample ballots available through your county or city clerk’s office before the election. </a:t>
            </a:r>
            <a:endParaRPr/>
          </a:p>
          <a:p>
            <a:pPr indent="-342900" lvl="0" marL="457200" rtl="0" algn="l">
              <a:spcBef>
                <a:spcPts val="1000"/>
              </a:spcBef>
              <a:spcAft>
                <a:spcPts val="0"/>
              </a:spcAft>
              <a:buSzPts val="1800"/>
              <a:buChar char="-"/>
            </a:pPr>
            <a:r>
              <a:rPr lang="en"/>
              <a:t>While top of the ballot measures or candidates are important, some of the most important races are the local, down ballot ones.</a:t>
            </a:r>
            <a:endParaRPr/>
          </a:p>
          <a:p>
            <a:pPr indent="-342900" lvl="0" marL="457200" rtl="0" algn="l">
              <a:spcBef>
                <a:spcPts val="1000"/>
              </a:spcBef>
              <a:spcAft>
                <a:spcPts val="0"/>
              </a:spcAft>
              <a:buSzPts val="1800"/>
              <a:buChar char="-"/>
            </a:pPr>
            <a:r>
              <a:rPr lang="en"/>
              <a:t>Pay attention to mayoral and city council elections, as well as measures that may be presented for your community. </a:t>
            </a:r>
            <a:endParaRPr/>
          </a:p>
          <a:p>
            <a:pPr indent="-342900" lvl="0" marL="457200" rtl="0" algn="l">
              <a:spcBef>
                <a:spcPts val="1000"/>
              </a:spcBef>
              <a:spcAft>
                <a:spcPts val="0"/>
              </a:spcAft>
              <a:buSzPts val="1800"/>
              <a:buChar char="-"/>
            </a:pPr>
            <a:r>
              <a:rPr lang="en"/>
              <a:t>Know who is running for offices like school board or library board. They will impact what happens in your community.</a:t>
            </a:r>
            <a:endParaRPr/>
          </a:p>
          <a:p>
            <a:pPr indent="-342900" lvl="0" marL="457200" rtl="0" algn="l">
              <a:spcBef>
                <a:spcPts val="1000"/>
              </a:spcBef>
              <a:spcAft>
                <a:spcPts val="1000"/>
              </a:spcAft>
              <a:buSzPts val="1800"/>
              <a:buChar char="-"/>
            </a:pPr>
            <a:r>
              <a:rPr lang="en"/>
              <a:t>Find information about candidates on their websites or through resources like the League of Women Voters, a non-profit, non-partisan group.</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6"/>
          <p:cNvSpPr txBox="1"/>
          <p:nvPr>
            <p:ph idx="4294967295" type="ctrTitle"/>
          </p:nvPr>
        </p:nvSpPr>
        <p:spPr>
          <a:xfrm>
            <a:off x="311700" y="1252600"/>
            <a:ext cx="8520600" cy="195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760"/>
              <a:t>Can You Name Any Teen Activists or Ambassadors for a Cause?</a:t>
            </a:r>
            <a:endParaRPr sz="4760"/>
          </a:p>
          <a:p>
            <a:pPr indent="0" lvl="0" marL="0" rtl="0" algn="ctr">
              <a:spcBef>
                <a:spcPts val="0"/>
              </a:spcBef>
              <a:spcAft>
                <a:spcPts val="0"/>
              </a:spcAft>
              <a:buSzPts val="990"/>
              <a:buNone/>
            </a:pPr>
            <a:r>
              <a:t/>
            </a:r>
            <a:endParaRPr sz="4760"/>
          </a:p>
          <a:p>
            <a:pPr indent="0" lvl="0" marL="0" rtl="0" algn="ctr">
              <a:spcBef>
                <a:spcPts val="0"/>
              </a:spcBef>
              <a:spcAft>
                <a:spcPts val="0"/>
              </a:spcAft>
              <a:buSzPts val="990"/>
              <a:buNone/>
            </a:pPr>
            <a:r>
              <a:t/>
            </a:r>
            <a:endParaRPr sz="476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DAYLO</a:t>
            </a:r>
            <a:endParaRPr/>
          </a:p>
        </p:txBody>
      </p:sp>
      <p:sp>
        <p:nvSpPr>
          <p:cNvPr id="139" name="Google Shape;139;p27"/>
          <p:cNvSpPr txBox="1"/>
          <p:nvPr>
            <p:ph idx="1" type="body"/>
          </p:nvPr>
        </p:nvSpPr>
        <p:spPr>
          <a:xfrm>
            <a:off x="311700" y="1152475"/>
            <a:ext cx="4369800" cy="3416400"/>
          </a:xfrm>
          <a:prstGeom prst="rect">
            <a:avLst/>
          </a:prstGeom>
        </p:spPr>
        <p:txBody>
          <a:bodyPr anchorCtr="0" anchor="t" bIns="91425" lIns="91425" spcFirstLastPara="1" rIns="91425" wrap="square" tIns="91425">
            <a:normAutofit fontScale="70000"/>
          </a:bodyPr>
          <a:lstStyle/>
          <a:p>
            <a:pPr indent="0" lvl="0" marL="0" rtl="0" algn="l">
              <a:spcBef>
                <a:spcPts val="0"/>
              </a:spcBef>
              <a:spcAft>
                <a:spcPts val="0"/>
              </a:spcAft>
              <a:buNone/>
            </a:pPr>
            <a:r>
              <a:rPr lang="en"/>
              <a:t>Diversity Awareness Youth Literacy Organization (DAYLO) is student-led book club and community service group from Beaufort High School (SC)</a:t>
            </a:r>
            <a:endParaRPr/>
          </a:p>
          <a:p>
            <a:pPr indent="0" lvl="0" marL="0" rtl="0" algn="l">
              <a:spcBef>
                <a:spcPts val="1200"/>
              </a:spcBef>
              <a:spcAft>
                <a:spcPts val="0"/>
              </a:spcAft>
              <a:buNone/>
            </a:pPr>
            <a:r>
              <a:rPr lang="en"/>
              <a:t>Among the many activities and events from the group is their work mobilizing and supporting teens across South Carolina to speak up about their First Amendment Rights among book banning and censorship</a:t>
            </a:r>
            <a:endParaRPr/>
          </a:p>
          <a:p>
            <a:pPr indent="0" lvl="0" marL="0" rtl="0" algn="l">
              <a:spcBef>
                <a:spcPts val="1200"/>
              </a:spcBef>
              <a:spcAft>
                <a:spcPts val="0"/>
              </a:spcAft>
              <a:buNone/>
            </a:pPr>
            <a:r>
              <a:rPr lang="en"/>
              <a:t>Fought the banning of 97 books in their school district</a:t>
            </a:r>
            <a:endParaRPr/>
          </a:p>
          <a:p>
            <a:pPr indent="0" lvl="0" marL="0" rtl="0" algn="l">
              <a:spcBef>
                <a:spcPts val="1200"/>
              </a:spcBef>
              <a:spcAft>
                <a:spcPts val="0"/>
              </a:spcAft>
              <a:buNone/>
            </a:pPr>
            <a:r>
              <a:rPr lang="en"/>
              <a:t>Created a toolkit for other students to create their own local DAYLO groups</a:t>
            </a:r>
            <a:endParaRPr/>
          </a:p>
          <a:p>
            <a:pPr indent="0" lvl="0" marL="0" rtl="0" algn="l">
              <a:spcBef>
                <a:spcPts val="1200"/>
              </a:spcBef>
              <a:spcAft>
                <a:spcPts val="1200"/>
              </a:spcAft>
              <a:buNone/>
            </a:pPr>
            <a:r>
              <a:rPr lang="en"/>
              <a:t>Take a “proliteracy” vs “anti-censorship” approach in their work</a:t>
            </a:r>
            <a:endParaRPr/>
          </a:p>
        </p:txBody>
      </p:sp>
      <p:pic>
        <p:nvPicPr>
          <p:cNvPr id="140" name="Google Shape;140;p27"/>
          <p:cNvPicPr preferRelativeResize="0"/>
          <p:nvPr/>
        </p:nvPicPr>
        <p:blipFill>
          <a:blip r:embed="rId3">
            <a:alphaModFix/>
          </a:blip>
          <a:stretch>
            <a:fillRect/>
          </a:stretch>
        </p:blipFill>
        <p:spPr>
          <a:xfrm>
            <a:off x="4833900" y="1466000"/>
            <a:ext cx="4157700" cy="2363910"/>
          </a:xfrm>
          <a:prstGeom prst="rect">
            <a:avLst/>
          </a:prstGeom>
          <a:noFill/>
          <a:ln>
            <a:noFill/>
          </a:ln>
        </p:spPr>
      </p:pic>
      <p:sp>
        <p:nvSpPr>
          <p:cNvPr id="141" name="Google Shape;141;p27"/>
          <p:cNvSpPr txBox="1"/>
          <p:nvPr/>
        </p:nvSpPr>
        <p:spPr>
          <a:xfrm>
            <a:off x="4958375" y="4482825"/>
            <a:ext cx="3939000" cy="8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Proxima Nova"/>
                <a:ea typeface="Proxima Nova"/>
                <a:cs typeface="Proxima Nova"/>
                <a:sym typeface="Proxima Nova"/>
              </a:rPr>
              <a:t>Follow DAYLO on IG: @daylo_reads/</a:t>
            </a:r>
            <a:endParaRPr sz="1800">
              <a:solidFill>
                <a:schemeClr val="dk2"/>
              </a:solidFill>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DAYLO </a:t>
            </a:r>
            <a:endParaRPr/>
          </a:p>
        </p:txBody>
      </p:sp>
      <p:sp>
        <p:nvSpPr>
          <p:cNvPr id="147" name="Google Shape;147;p28"/>
          <p:cNvSpPr txBox="1"/>
          <p:nvPr>
            <p:ph idx="1" type="body"/>
          </p:nvPr>
        </p:nvSpPr>
        <p:spPr>
          <a:xfrm>
            <a:off x="311700" y="1152475"/>
            <a:ext cx="8184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DAYLO’s work has been featured across the media, including 60 Minutes.</a:t>
            </a:r>
            <a:endParaRPr/>
          </a:p>
          <a:p>
            <a:pPr indent="0" lvl="0" marL="0" rtl="0" algn="l">
              <a:spcBef>
                <a:spcPts val="1200"/>
              </a:spcBef>
              <a:spcAft>
                <a:spcPts val="0"/>
              </a:spcAft>
              <a:buNone/>
            </a:pPr>
            <a:r>
              <a:rPr lang="en"/>
              <a:t>Aim to empower and encourage similar pro-literacy work nationwide. </a:t>
            </a:r>
            <a:endParaRPr/>
          </a:p>
          <a:p>
            <a:pPr indent="0" lvl="0" marL="0" rtl="0" algn="l">
              <a:spcBef>
                <a:spcPts val="1200"/>
              </a:spcBef>
              <a:spcAft>
                <a:spcPts val="1200"/>
              </a:spcAft>
              <a:buNone/>
            </a:pPr>
            <a:r>
              <a:t/>
            </a:r>
            <a:endParaRPr/>
          </a:p>
        </p:txBody>
      </p:sp>
      <p:pic>
        <p:nvPicPr>
          <p:cNvPr id="148" name="Google Shape;148;p28">
            <a:hlinkClick r:id="rId3"/>
          </p:cNvPr>
          <p:cNvPicPr preferRelativeResize="0"/>
          <p:nvPr/>
        </p:nvPicPr>
        <p:blipFill>
          <a:blip r:embed="rId4">
            <a:alphaModFix/>
          </a:blip>
          <a:stretch>
            <a:fillRect/>
          </a:stretch>
        </p:blipFill>
        <p:spPr>
          <a:xfrm>
            <a:off x="414300" y="2205725"/>
            <a:ext cx="4157701" cy="2598563"/>
          </a:xfrm>
          <a:prstGeom prst="rect">
            <a:avLst/>
          </a:prstGeom>
          <a:noFill/>
          <a:ln>
            <a:noFill/>
          </a:ln>
        </p:spPr>
      </p:pic>
      <p:pic>
        <p:nvPicPr>
          <p:cNvPr id="149" name="Google Shape;149;p28"/>
          <p:cNvPicPr preferRelativeResize="0"/>
          <p:nvPr/>
        </p:nvPicPr>
        <p:blipFill>
          <a:blip r:embed="rId5">
            <a:alphaModFix/>
          </a:blip>
          <a:stretch>
            <a:fillRect/>
          </a:stretch>
        </p:blipFill>
        <p:spPr>
          <a:xfrm>
            <a:off x="5574724" y="2205725"/>
            <a:ext cx="2533450" cy="25021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PARU</a:t>
            </a:r>
            <a:endParaRPr/>
          </a:p>
        </p:txBody>
      </p:sp>
      <p:sp>
        <p:nvSpPr>
          <p:cNvPr id="155" name="Google Shape;155;p29"/>
          <p:cNvSpPr txBox="1"/>
          <p:nvPr>
            <p:ph idx="1" type="body"/>
          </p:nvPr>
        </p:nvSpPr>
        <p:spPr>
          <a:xfrm>
            <a:off x="311700" y="1152475"/>
            <a:ext cx="42603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Panther Anti Racist Union (PARU) is a student led group at Central York High School (PA)</a:t>
            </a:r>
            <a:endParaRPr/>
          </a:p>
          <a:p>
            <a:pPr indent="-342900" lvl="0" marL="457200" rtl="0" algn="l">
              <a:spcBef>
                <a:spcPts val="1000"/>
              </a:spcBef>
              <a:spcAft>
                <a:spcPts val="0"/>
              </a:spcAft>
              <a:buSzPts val="1800"/>
              <a:buChar char="-"/>
            </a:pPr>
            <a:r>
              <a:rPr lang="en"/>
              <a:t>Engages in advocacy and activism around diversity and inclusion in education</a:t>
            </a:r>
            <a:endParaRPr/>
          </a:p>
          <a:p>
            <a:pPr indent="-342900" lvl="0" marL="457200" rtl="0" algn="l">
              <a:spcBef>
                <a:spcPts val="1000"/>
              </a:spcBef>
              <a:spcAft>
                <a:spcPts val="1000"/>
              </a:spcAft>
              <a:buSzPts val="1800"/>
              <a:buChar char="-"/>
            </a:pPr>
            <a:r>
              <a:rPr lang="en"/>
              <a:t>Protested school book bans twice in two years and successfully reversed those bans both times.</a:t>
            </a:r>
            <a:endParaRPr/>
          </a:p>
        </p:txBody>
      </p:sp>
      <p:pic>
        <p:nvPicPr>
          <p:cNvPr id="156" name="Google Shape;156;p29"/>
          <p:cNvPicPr preferRelativeResize="0"/>
          <p:nvPr/>
        </p:nvPicPr>
        <p:blipFill>
          <a:blip r:embed="rId3">
            <a:alphaModFix/>
          </a:blip>
          <a:stretch>
            <a:fillRect/>
          </a:stretch>
        </p:blipFill>
        <p:spPr>
          <a:xfrm>
            <a:off x="4634300" y="1391650"/>
            <a:ext cx="4267203" cy="2742011"/>
          </a:xfrm>
          <a:prstGeom prst="rect">
            <a:avLst/>
          </a:prstGeom>
          <a:noFill/>
          <a:ln>
            <a:noFill/>
          </a:ln>
        </p:spPr>
      </p:pic>
      <p:sp>
        <p:nvSpPr>
          <p:cNvPr id="157" name="Google Shape;157;p29"/>
          <p:cNvSpPr txBox="1"/>
          <p:nvPr/>
        </p:nvSpPr>
        <p:spPr>
          <a:xfrm>
            <a:off x="4729925" y="4282075"/>
            <a:ext cx="3939000" cy="8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Proxima Nova"/>
                <a:ea typeface="Proxima Nova"/>
                <a:cs typeface="Proxima Nova"/>
                <a:sym typeface="Proxima Nova"/>
              </a:rPr>
              <a:t>Follow PARU on IG: @</a:t>
            </a:r>
            <a:r>
              <a:rPr lang="en" sz="1800">
                <a:solidFill>
                  <a:schemeClr val="dk2"/>
                </a:solidFill>
                <a:latin typeface="Proxima Nova"/>
                <a:ea typeface="Proxima Nova"/>
                <a:cs typeface="Proxima Nova"/>
                <a:sym typeface="Proxima Nova"/>
              </a:rPr>
              <a:t>cy.paru/</a:t>
            </a:r>
            <a:endParaRPr sz="1800">
              <a:solidFill>
                <a:schemeClr val="dk2"/>
              </a:solidFill>
              <a:latin typeface="Proxima Nova"/>
              <a:ea typeface="Proxima Nova"/>
              <a:cs typeface="Proxima Nova"/>
              <a:sym typeface="Proxima Nov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PARU</a:t>
            </a:r>
            <a:endParaRPr/>
          </a:p>
        </p:txBody>
      </p:sp>
      <p:pic>
        <p:nvPicPr>
          <p:cNvPr id="163" name="Google Shape;163;p30"/>
          <p:cNvPicPr preferRelativeResize="0"/>
          <p:nvPr/>
        </p:nvPicPr>
        <p:blipFill>
          <a:blip r:embed="rId3">
            <a:alphaModFix/>
          </a:blip>
          <a:stretch>
            <a:fillRect/>
          </a:stretch>
        </p:blipFill>
        <p:spPr>
          <a:xfrm>
            <a:off x="927750" y="1107825"/>
            <a:ext cx="7152978" cy="38209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Kate Lindley</a:t>
            </a:r>
            <a:endParaRPr/>
          </a:p>
        </p:txBody>
      </p:sp>
      <p:sp>
        <p:nvSpPr>
          <p:cNvPr id="169" name="Google Shape;169;p31"/>
          <p:cNvSpPr txBox="1"/>
          <p:nvPr>
            <p:ph idx="1" type="body"/>
          </p:nvPr>
        </p:nvSpPr>
        <p:spPr>
          <a:xfrm>
            <a:off x="311700" y="1152475"/>
            <a:ext cx="4736700" cy="3801000"/>
          </a:xfrm>
          <a:prstGeom prst="rect">
            <a:avLst/>
          </a:prstGeom>
        </p:spPr>
        <p:txBody>
          <a:bodyPr anchorCtr="0" anchor="t" bIns="91425" lIns="91425" spcFirstLastPara="1" rIns="91425" wrap="square" tIns="91425">
            <a:normAutofit fontScale="85000" lnSpcReduction="10000"/>
          </a:bodyPr>
          <a:lstStyle/>
          <a:p>
            <a:pPr indent="-325755" lvl="0" marL="457200" rtl="0" algn="l">
              <a:spcBef>
                <a:spcPts val="0"/>
              </a:spcBef>
              <a:spcAft>
                <a:spcPts val="0"/>
              </a:spcAft>
              <a:buSzPct val="100000"/>
              <a:buChar char="-"/>
            </a:pPr>
            <a:r>
              <a:rPr lang="en"/>
              <a:t>As a senior at Maggie L. Walker Governor’s School (VA), Kate watched the Hanover County school board ban dozens of books.</a:t>
            </a:r>
            <a:endParaRPr/>
          </a:p>
          <a:p>
            <a:pPr indent="-325755" lvl="0" marL="457200" rtl="0" algn="l">
              <a:spcBef>
                <a:spcPts val="1000"/>
              </a:spcBef>
              <a:spcAft>
                <a:spcPts val="0"/>
              </a:spcAft>
              <a:buSzPct val="100000"/>
              <a:buChar char="-"/>
            </a:pPr>
            <a:r>
              <a:rPr lang="en"/>
              <a:t>In response, she used her Girl Scout Gold Award project to create little free libraries throughout the area filled with the types of books being banned. </a:t>
            </a:r>
            <a:endParaRPr/>
          </a:p>
          <a:p>
            <a:pPr indent="-325755" lvl="0" marL="457200" rtl="0" algn="l">
              <a:spcBef>
                <a:spcPts val="1000"/>
              </a:spcBef>
              <a:spcAft>
                <a:spcPts val="0"/>
              </a:spcAft>
              <a:buSzPct val="100000"/>
              <a:buChar char="-"/>
            </a:pPr>
            <a:r>
              <a:rPr lang="en"/>
              <a:t>Not only were the schools banning books, so, too, were books under fire at the public library.</a:t>
            </a:r>
            <a:endParaRPr/>
          </a:p>
          <a:p>
            <a:pPr indent="-325755" lvl="0" marL="457200" rtl="0" algn="l">
              <a:spcBef>
                <a:spcPts val="1000"/>
              </a:spcBef>
              <a:spcAft>
                <a:spcPts val="1000"/>
              </a:spcAft>
              <a:buSzPct val="100000"/>
              <a:buChar char="-"/>
            </a:pPr>
            <a:r>
              <a:rPr lang="en"/>
              <a:t>Kate earned commendation for her work from the county…who censored what her award was for. They didn’t want to be attached to a project that showed their agreement with book bans. </a:t>
            </a:r>
            <a:endParaRPr/>
          </a:p>
        </p:txBody>
      </p:sp>
      <p:pic>
        <p:nvPicPr>
          <p:cNvPr id="170" name="Google Shape;170;p31"/>
          <p:cNvPicPr preferRelativeResize="0"/>
          <p:nvPr/>
        </p:nvPicPr>
        <p:blipFill>
          <a:blip r:embed="rId3">
            <a:alphaModFix/>
          </a:blip>
          <a:stretch>
            <a:fillRect/>
          </a:stretch>
        </p:blipFill>
        <p:spPr>
          <a:xfrm>
            <a:off x="5200800" y="1170125"/>
            <a:ext cx="2849756" cy="38209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idx="4294967295" type="ctrTitle"/>
          </p:nvPr>
        </p:nvSpPr>
        <p:spPr>
          <a:xfrm>
            <a:off x="268550" y="1616550"/>
            <a:ext cx="8520600" cy="195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760"/>
              <a:t>Name Something That Is Not Political</a:t>
            </a:r>
            <a:endParaRPr sz="476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Student Activism Showcase: Kate Lindley</a:t>
            </a:r>
            <a:endParaRPr/>
          </a:p>
        </p:txBody>
      </p:sp>
      <p:pic>
        <p:nvPicPr>
          <p:cNvPr id="176" name="Google Shape;176;p32"/>
          <p:cNvPicPr preferRelativeResize="0"/>
          <p:nvPr/>
        </p:nvPicPr>
        <p:blipFill>
          <a:blip r:embed="rId3">
            <a:alphaModFix/>
          </a:blip>
          <a:stretch>
            <a:fillRect/>
          </a:stretch>
        </p:blipFill>
        <p:spPr>
          <a:xfrm>
            <a:off x="533150" y="1177050"/>
            <a:ext cx="3820975" cy="3820975"/>
          </a:xfrm>
          <a:prstGeom prst="rect">
            <a:avLst/>
          </a:prstGeom>
          <a:noFill/>
          <a:ln>
            <a:noFill/>
          </a:ln>
        </p:spPr>
      </p:pic>
      <p:pic>
        <p:nvPicPr>
          <p:cNvPr id="177" name="Google Shape;177;p32"/>
          <p:cNvPicPr preferRelativeResize="0"/>
          <p:nvPr/>
        </p:nvPicPr>
        <p:blipFill>
          <a:blip r:embed="rId4">
            <a:alphaModFix/>
          </a:blip>
          <a:stretch>
            <a:fillRect/>
          </a:stretch>
        </p:blipFill>
        <p:spPr>
          <a:xfrm>
            <a:off x="4499600" y="1177050"/>
            <a:ext cx="4485074" cy="2943330"/>
          </a:xfrm>
          <a:prstGeom prst="rect">
            <a:avLst/>
          </a:prstGeom>
          <a:noFill/>
          <a:ln>
            <a:noFill/>
          </a:ln>
        </p:spPr>
      </p:pic>
      <p:sp>
        <p:nvSpPr>
          <p:cNvPr id="178" name="Google Shape;178;p32"/>
          <p:cNvSpPr txBox="1"/>
          <p:nvPr/>
        </p:nvSpPr>
        <p:spPr>
          <a:xfrm>
            <a:off x="4729925" y="4282075"/>
            <a:ext cx="3939000" cy="8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Proxima Nova"/>
                <a:ea typeface="Proxima Nova"/>
                <a:cs typeface="Proxima Nova"/>
                <a:sym typeface="Proxima Nova"/>
              </a:rPr>
              <a:t>Follow Free to Read on IG: @free_to_read</a:t>
            </a:r>
            <a:endParaRPr sz="1800">
              <a:solidFill>
                <a:schemeClr val="dk2"/>
              </a:solidFill>
              <a:latin typeface="Proxima Nova"/>
              <a:ea typeface="Proxima Nova"/>
              <a:cs typeface="Proxima Nova"/>
              <a:sym typeface="Proxima Nova"/>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600"/>
              <a:t>Student Activism Showcase: Annabelle Jenkins</a:t>
            </a:r>
            <a:endParaRPr sz="2600"/>
          </a:p>
        </p:txBody>
      </p:sp>
      <p:sp>
        <p:nvSpPr>
          <p:cNvPr id="184" name="Google Shape;184;p33"/>
          <p:cNvSpPr txBox="1"/>
          <p:nvPr>
            <p:ph idx="1" type="body"/>
          </p:nvPr>
        </p:nvSpPr>
        <p:spPr>
          <a:xfrm>
            <a:off x="311700" y="1152475"/>
            <a:ext cx="8520600" cy="3696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Annabelle witnessed an argument between her beloved school librarian and another teacher at her West Ada, Idaho, school.</a:t>
            </a:r>
            <a:endParaRPr/>
          </a:p>
          <a:p>
            <a:pPr indent="-342900" lvl="0" marL="457200" rtl="0" algn="l">
              <a:spcBef>
                <a:spcPts val="1000"/>
              </a:spcBef>
              <a:spcAft>
                <a:spcPts val="0"/>
              </a:spcAft>
              <a:buSzPts val="1800"/>
              <a:buChar char="-"/>
            </a:pPr>
            <a:r>
              <a:rPr lang="en"/>
              <a:t>This led to discovering that the district wanted to pull 10 books from the library, including </a:t>
            </a:r>
            <a:r>
              <a:rPr i="1" lang="en"/>
              <a:t>The Handmaid’s Tale.</a:t>
            </a:r>
            <a:endParaRPr i="1"/>
          </a:p>
          <a:p>
            <a:pPr indent="-342900" lvl="0" marL="457200" rtl="0" algn="l">
              <a:spcBef>
                <a:spcPts val="1000"/>
              </a:spcBef>
              <a:spcAft>
                <a:spcPts val="0"/>
              </a:spcAft>
              <a:buSzPts val="1800"/>
              <a:buChar char="-"/>
            </a:pPr>
            <a:r>
              <a:rPr lang="en"/>
              <a:t>Annabelle and other concerned students circulated a petition, attended school board meetings, and shared as much information about the book bans as possible.</a:t>
            </a:r>
            <a:endParaRPr/>
          </a:p>
          <a:p>
            <a:pPr indent="-342900" lvl="0" marL="457200" rtl="0" algn="l">
              <a:spcBef>
                <a:spcPts val="1000"/>
              </a:spcBef>
              <a:spcAft>
                <a:spcPts val="1000"/>
              </a:spcAft>
              <a:buSzPts val="1800"/>
              <a:buChar char="-"/>
            </a:pPr>
            <a:r>
              <a:rPr lang="en"/>
              <a:t>Despite going through the proper channels to have their voices heard, Annabelle decided to make another statement at graduation: give the district superintendent a copy of </a:t>
            </a:r>
            <a:r>
              <a:rPr i="1" lang="en"/>
              <a:t>The Handmaid’s Tale </a:t>
            </a:r>
            <a:r>
              <a:rPr lang="en"/>
              <a:t>at graduation.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600"/>
              <a:t>Student Activism Showcase: Annabelle Jenkins</a:t>
            </a:r>
            <a:endParaRPr sz="2600"/>
          </a:p>
        </p:txBody>
      </p:sp>
      <p:sp>
        <p:nvSpPr>
          <p:cNvPr id="190" name="Google Shape;190;p34"/>
          <p:cNvSpPr txBox="1"/>
          <p:nvPr>
            <p:ph idx="1" type="body"/>
          </p:nvPr>
        </p:nvSpPr>
        <p:spPr>
          <a:xfrm>
            <a:off x="4689750" y="2201125"/>
            <a:ext cx="4260300" cy="1599600"/>
          </a:xfrm>
          <a:prstGeom prst="rect">
            <a:avLst/>
          </a:prstGeom>
        </p:spPr>
        <p:txBody>
          <a:bodyPr anchorCtr="0" anchor="t" bIns="91425" lIns="91425" spcFirstLastPara="1" rIns="91425" wrap="square" tIns="91425">
            <a:normAutofit/>
          </a:bodyPr>
          <a:lstStyle/>
          <a:p>
            <a:pPr indent="0" lvl="0" marL="0" rtl="0" algn="l">
              <a:spcBef>
                <a:spcPts val="0"/>
              </a:spcBef>
              <a:spcAft>
                <a:spcPts val="1000"/>
              </a:spcAft>
              <a:buNone/>
            </a:pPr>
            <a:r>
              <a:rPr lang="en" sz="1450">
                <a:solidFill>
                  <a:srgbClr val="000000"/>
                </a:solidFill>
                <a:highlight>
                  <a:srgbClr val="FFFFFF"/>
                </a:highlight>
              </a:rPr>
              <a:t>“The value that libraries have is layered. There’s the layer everyone thinks of which is education and exploration and escapism if you want it, but then there’s the part where there’s skill building. There’s solace in libraries” – Annabelle Jenkins</a:t>
            </a:r>
            <a:endParaRPr/>
          </a:p>
        </p:txBody>
      </p:sp>
      <p:pic>
        <p:nvPicPr>
          <p:cNvPr id="191" name="Google Shape;191;p34"/>
          <p:cNvPicPr preferRelativeResize="0"/>
          <p:nvPr/>
        </p:nvPicPr>
        <p:blipFill>
          <a:blip r:embed="rId3">
            <a:alphaModFix/>
          </a:blip>
          <a:stretch>
            <a:fillRect/>
          </a:stretch>
        </p:blipFill>
        <p:spPr>
          <a:xfrm>
            <a:off x="311700" y="1828550"/>
            <a:ext cx="4267200" cy="234476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5"/>
          <p:cNvSpPr txBox="1"/>
          <p:nvPr>
            <p:ph idx="4294967295" type="ctrTitle"/>
          </p:nvPr>
        </p:nvSpPr>
        <p:spPr>
          <a:xfrm>
            <a:off x="311700" y="566800"/>
            <a:ext cx="8520600" cy="195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760"/>
              <a:t>These Are But a Sampling Of Ways Teens Have Fought Book Bans. Do What You Can and Know You’re Not Alone.</a:t>
            </a:r>
            <a:endParaRPr sz="4760"/>
          </a:p>
          <a:p>
            <a:pPr indent="0" lvl="0" marL="0" rtl="0" algn="ctr">
              <a:spcBef>
                <a:spcPts val="0"/>
              </a:spcBef>
              <a:spcAft>
                <a:spcPts val="0"/>
              </a:spcAft>
              <a:buSzPts val="990"/>
              <a:buNone/>
            </a:pPr>
            <a:r>
              <a:t/>
            </a:r>
            <a:endParaRPr sz="4760"/>
          </a:p>
          <a:p>
            <a:pPr indent="0" lvl="0" marL="0" rtl="0" algn="ctr">
              <a:spcBef>
                <a:spcPts val="0"/>
              </a:spcBef>
              <a:spcAft>
                <a:spcPts val="0"/>
              </a:spcAft>
              <a:buSzPts val="990"/>
              <a:buNone/>
            </a:pPr>
            <a:r>
              <a:t/>
            </a:r>
            <a:endParaRPr sz="4760"/>
          </a:p>
          <a:p>
            <a:pPr indent="0" lvl="0" marL="0" rtl="0" algn="ctr">
              <a:spcBef>
                <a:spcPts val="0"/>
              </a:spcBef>
              <a:spcAft>
                <a:spcPts val="0"/>
              </a:spcAft>
              <a:buSzPts val="990"/>
              <a:buNone/>
            </a:pPr>
            <a:r>
              <a:t/>
            </a:r>
            <a:endParaRPr sz="476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idx="4294967295" type="ctrTitle"/>
          </p:nvPr>
        </p:nvSpPr>
        <p:spPr>
          <a:xfrm>
            <a:off x="311700" y="1633600"/>
            <a:ext cx="8520600" cy="195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760"/>
              <a:t>What Does The Phrase “The Personal Is Political” Mean?</a:t>
            </a:r>
            <a:endParaRPr sz="476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600"/>
              <a:t>Words and Their Meanings: Civic Engagement</a:t>
            </a:r>
            <a:endParaRPr sz="2600"/>
          </a:p>
        </p:txBody>
      </p:sp>
      <p:sp>
        <p:nvSpPr>
          <p:cNvPr id="73" name="Google Shape;73;p16"/>
          <p:cNvSpPr txBox="1"/>
          <p:nvPr>
            <p:ph idx="1" type="body"/>
          </p:nvPr>
        </p:nvSpPr>
        <p:spPr>
          <a:xfrm>
            <a:off x="311700" y="1304875"/>
            <a:ext cx="42603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Most simply: the active participation in the life of a community</a:t>
            </a:r>
            <a:endParaRPr/>
          </a:p>
          <a:p>
            <a:pPr indent="-342900" lvl="0" marL="457200" rtl="0" algn="l">
              <a:spcBef>
                <a:spcPts val="1000"/>
              </a:spcBef>
              <a:spcAft>
                <a:spcPts val="0"/>
              </a:spcAft>
              <a:buSzPts val="1800"/>
              <a:buChar char="-"/>
            </a:pPr>
            <a:r>
              <a:rPr lang="en"/>
              <a:t>Goals of civic engagement are to improve the world around you in ways that are informed and constructive</a:t>
            </a:r>
            <a:endParaRPr/>
          </a:p>
          <a:p>
            <a:pPr indent="-342900" lvl="0" marL="457200" rtl="0" algn="l">
              <a:spcBef>
                <a:spcPts val="1000"/>
              </a:spcBef>
              <a:spcAft>
                <a:spcPts val="1000"/>
              </a:spcAft>
              <a:buSzPts val="1800"/>
              <a:buChar char="-"/>
            </a:pPr>
            <a:r>
              <a:rPr lang="en"/>
              <a:t>Comes in many forms and can be long or short term</a:t>
            </a:r>
            <a:endParaRPr/>
          </a:p>
        </p:txBody>
      </p:sp>
      <p:pic>
        <p:nvPicPr>
          <p:cNvPr id="74" name="Google Shape;74;p16"/>
          <p:cNvPicPr preferRelativeResize="0"/>
          <p:nvPr/>
        </p:nvPicPr>
        <p:blipFill>
          <a:blip r:embed="rId3">
            <a:alphaModFix/>
          </a:blip>
          <a:stretch>
            <a:fillRect/>
          </a:stretch>
        </p:blipFill>
        <p:spPr>
          <a:xfrm>
            <a:off x="4724400" y="1170125"/>
            <a:ext cx="3990975" cy="3476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pic>
        <p:nvPicPr>
          <p:cNvPr id="79" name="Google Shape;79;p17"/>
          <p:cNvPicPr preferRelativeResize="0"/>
          <p:nvPr/>
        </p:nvPicPr>
        <p:blipFill>
          <a:blip r:embed="rId3">
            <a:alphaModFix/>
          </a:blip>
          <a:stretch>
            <a:fillRect/>
          </a:stretch>
        </p:blipFill>
        <p:spPr>
          <a:xfrm>
            <a:off x="152400" y="152400"/>
            <a:ext cx="8572500" cy="4819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8"/>
          <p:cNvPicPr preferRelativeResize="0"/>
          <p:nvPr/>
        </p:nvPicPr>
        <p:blipFill>
          <a:blip r:embed="rId3">
            <a:alphaModFix/>
          </a:blip>
          <a:stretch>
            <a:fillRect/>
          </a:stretch>
        </p:blipFill>
        <p:spPr>
          <a:xfrm>
            <a:off x="771975" y="152400"/>
            <a:ext cx="7600054" cy="4838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292625"/>
            <a:ext cx="4761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Words and Their Meanings: Advocacy</a:t>
            </a:r>
            <a:endParaRPr/>
          </a:p>
        </p:txBody>
      </p:sp>
      <p:sp>
        <p:nvSpPr>
          <p:cNvPr id="90" name="Google Shape;90;p19"/>
          <p:cNvSpPr txBox="1"/>
          <p:nvPr>
            <p:ph idx="1" type="body"/>
          </p:nvPr>
        </p:nvSpPr>
        <p:spPr>
          <a:xfrm>
            <a:off x="311700" y="1381075"/>
            <a:ext cx="4701600" cy="3416400"/>
          </a:xfrm>
          <a:prstGeom prst="rect">
            <a:avLst/>
          </a:prstGeom>
        </p:spPr>
        <p:txBody>
          <a:bodyPr anchorCtr="0" anchor="t" bIns="91425" lIns="91425" spcFirstLastPara="1" rIns="91425" wrap="square" tIns="91425">
            <a:normAutofit fontScale="85000" lnSpcReduction="20000"/>
          </a:bodyPr>
          <a:lstStyle/>
          <a:p>
            <a:pPr indent="-325755" lvl="0" marL="457200" rtl="0" algn="l">
              <a:spcBef>
                <a:spcPts val="0"/>
              </a:spcBef>
              <a:spcAft>
                <a:spcPts val="0"/>
              </a:spcAft>
              <a:buSzPct val="100000"/>
              <a:buChar char="-"/>
            </a:pPr>
            <a:r>
              <a:rPr lang="en"/>
              <a:t>The act of supporting or promoting an idea or cause and convincing the people of the importance to act upon it. </a:t>
            </a:r>
            <a:endParaRPr/>
          </a:p>
          <a:p>
            <a:pPr indent="-325755" lvl="0" marL="457200" rtl="0" algn="l">
              <a:spcBef>
                <a:spcPts val="1000"/>
              </a:spcBef>
              <a:spcAft>
                <a:spcPts val="0"/>
              </a:spcAft>
              <a:buSzPct val="100000"/>
              <a:buChar char="-"/>
            </a:pPr>
            <a:r>
              <a:rPr lang="en"/>
              <a:t>It is a tool for change making. </a:t>
            </a:r>
            <a:endParaRPr/>
          </a:p>
          <a:p>
            <a:pPr indent="-325755" lvl="0" marL="457200" rtl="0" algn="l">
              <a:spcBef>
                <a:spcPts val="1000"/>
              </a:spcBef>
              <a:spcAft>
                <a:spcPts val="0"/>
              </a:spcAft>
              <a:buSzPct val="100000"/>
              <a:buChar char="-"/>
            </a:pPr>
            <a:r>
              <a:rPr lang="en"/>
              <a:t>People-oriented. </a:t>
            </a:r>
            <a:endParaRPr/>
          </a:p>
          <a:p>
            <a:pPr indent="-325755" lvl="0" marL="457200" rtl="0" algn="l">
              <a:spcBef>
                <a:spcPts val="1000"/>
              </a:spcBef>
              <a:spcAft>
                <a:spcPts val="0"/>
              </a:spcAft>
              <a:buSzPct val="100000"/>
              <a:buChar char="-"/>
            </a:pPr>
            <a:r>
              <a:rPr lang="en"/>
              <a:t>Three types: </a:t>
            </a:r>
            <a:endParaRPr/>
          </a:p>
          <a:p>
            <a:pPr indent="-304165" lvl="1" marL="914400" rtl="0" algn="l">
              <a:spcBef>
                <a:spcPts val="1000"/>
              </a:spcBef>
              <a:spcAft>
                <a:spcPts val="0"/>
              </a:spcAft>
              <a:buSzPct val="100000"/>
              <a:buChar char="-"/>
            </a:pPr>
            <a:r>
              <a:rPr lang="en"/>
              <a:t>Self: standing up for yourself and representing your personal ideas and beliefs</a:t>
            </a:r>
            <a:endParaRPr/>
          </a:p>
          <a:p>
            <a:pPr indent="-304165" lvl="1" marL="914400" rtl="0" algn="l">
              <a:spcBef>
                <a:spcPts val="1000"/>
              </a:spcBef>
              <a:spcAft>
                <a:spcPts val="0"/>
              </a:spcAft>
              <a:buSzPct val="100000"/>
              <a:buChar char="-"/>
            </a:pPr>
            <a:r>
              <a:rPr lang="en"/>
              <a:t>Individual: acting on behalf of someone/s else to advance an idea or belief</a:t>
            </a:r>
            <a:endParaRPr/>
          </a:p>
          <a:p>
            <a:pPr indent="-304165" lvl="1" marL="914400" rtl="0" algn="l">
              <a:spcBef>
                <a:spcPts val="1000"/>
              </a:spcBef>
              <a:spcAft>
                <a:spcPts val="1000"/>
              </a:spcAft>
              <a:buSzPct val="100000"/>
              <a:buChar char="-"/>
            </a:pPr>
            <a:r>
              <a:rPr lang="en"/>
              <a:t>Systems: working to change rules, policies, or laws on a topic</a:t>
            </a:r>
            <a:endParaRPr/>
          </a:p>
        </p:txBody>
      </p:sp>
      <p:pic>
        <p:nvPicPr>
          <p:cNvPr id="91" name="Google Shape;91;p19"/>
          <p:cNvPicPr preferRelativeResize="0"/>
          <p:nvPr/>
        </p:nvPicPr>
        <p:blipFill>
          <a:blip r:embed="rId3">
            <a:alphaModFix/>
          </a:blip>
          <a:stretch>
            <a:fillRect/>
          </a:stretch>
        </p:blipFill>
        <p:spPr>
          <a:xfrm>
            <a:off x="5106150" y="325850"/>
            <a:ext cx="3455826" cy="46476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Words and Their Meanings: Activism</a:t>
            </a:r>
            <a:endParaRPr/>
          </a:p>
        </p:txBody>
      </p:sp>
      <p:sp>
        <p:nvSpPr>
          <p:cNvPr id="97" name="Google Shape;97;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SzPts val="1800"/>
              <a:buChar char="-"/>
            </a:pPr>
            <a:r>
              <a:rPr lang="en"/>
              <a:t>Taking action for or against a cause, issue, law, or belief with a goal to make change in it. </a:t>
            </a:r>
            <a:endParaRPr/>
          </a:p>
          <a:p>
            <a:pPr indent="-342900" lvl="0" marL="457200" rtl="0" algn="l">
              <a:spcBef>
                <a:spcPts val="1000"/>
              </a:spcBef>
              <a:spcAft>
                <a:spcPts val="0"/>
              </a:spcAft>
              <a:buSzPts val="1800"/>
              <a:buChar char="-"/>
            </a:pPr>
            <a:r>
              <a:rPr lang="en"/>
              <a:t>Activism is direct and noticeable.</a:t>
            </a:r>
            <a:endParaRPr/>
          </a:p>
          <a:p>
            <a:pPr indent="-342900" lvl="0" marL="457200" rtl="0" algn="l">
              <a:spcBef>
                <a:spcPts val="1000"/>
              </a:spcBef>
              <a:spcAft>
                <a:spcPts val="0"/>
              </a:spcAft>
              <a:buSzPts val="1800"/>
              <a:buChar char="-"/>
            </a:pPr>
            <a:r>
              <a:rPr lang="en"/>
              <a:t>Action-oriented</a:t>
            </a:r>
            <a:endParaRPr/>
          </a:p>
          <a:p>
            <a:pPr indent="-342900" lvl="0" marL="457200" rtl="0" algn="l">
              <a:spcBef>
                <a:spcPts val="1000"/>
              </a:spcBef>
              <a:spcAft>
                <a:spcPts val="0"/>
              </a:spcAft>
              <a:buSzPts val="1800"/>
              <a:buChar char="-"/>
            </a:pPr>
            <a:r>
              <a:rPr lang="en"/>
              <a:t>Advocacy may be a springboard into activism.</a:t>
            </a:r>
            <a:endParaRPr/>
          </a:p>
          <a:p>
            <a:pPr indent="0" lvl="0" marL="0" rtl="0" algn="l">
              <a:spcBef>
                <a:spcPts val="1000"/>
              </a:spcBef>
              <a:spcAft>
                <a:spcPts val="0"/>
              </a:spcAft>
              <a:buNone/>
            </a:pPr>
            <a:r>
              <a:t/>
            </a:r>
            <a:endParaRPr/>
          </a:p>
          <a:p>
            <a:pPr indent="0" lvl="0" marL="0" rtl="0" algn="l">
              <a:spcBef>
                <a:spcPts val="1000"/>
              </a:spcBef>
              <a:spcAft>
                <a:spcPts val="1000"/>
              </a:spcAft>
              <a:buNone/>
            </a:pPr>
            <a:r>
              <a:rPr lang="en"/>
              <a:t>Advocacy becomes activism when it takes a specific form. Advocacy is supporting the right to read. Activism is voting for pro-First Amendment candidates in an election.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ph idx="4294967295" type="ctrTitle"/>
          </p:nvPr>
        </p:nvSpPr>
        <p:spPr>
          <a:xfrm>
            <a:off x="311700" y="1252600"/>
            <a:ext cx="8520600" cy="195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760"/>
              <a:t>Agree or Disagree: To Be An Activist Is To Speak; To Be An Advocate Is To Listen? </a:t>
            </a:r>
            <a:endParaRPr sz="4760"/>
          </a:p>
          <a:p>
            <a:pPr indent="0" lvl="0" marL="0" rtl="0" algn="ctr">
              <a:spcBef>
                <a:spcPts val="0"/>
              </a:spcBef>
              <a:spcAft>
                <a:spcPts val="0"/>
              </a:spcAft>
              <a:buSzPts val="990"/>
              <a:buNone/>
            </a:pPr>
            <a:r>
              <a:t/>
            </a:r>
            <a:endParaRPr sz="4760"/>
          </a:p>
        </p:txBody>
      </p:sp>
    </p:spTree>
  </p:cSld>
  <p:clrMapOvr>
    <a:masterClrMapping/>
  </p:clrMapOvr>
</p:sld>
</file>

<file path=ppt/theme/theme1.xml><?xml version="1.0" encoding="utf-8"?>
<a:theme xmlns:a="http://schemas.openxmlformats.org/drawingml/2006/main" xmlns:r="http://schemas.openxmlformats.org/officeDocument/2006/relationships"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